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74" r:id="rId3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456" autoAdjust="0"/>
    <p:restoredTop sz="94660"/>
  </p:normalViewPr>
  <p:slideViewPr>
    <p:cSldViewPr snapToGrid="0">
      <p:cViewPr varScale="1">
        <p:scale>
          <a:sx n="80" d="100"/>
          <a:sy n="80" d="100"/>
        </p:scale>
        <p:origin x="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363581284618933E-2"/>
          <c:y val="2.6171963607841423E-2"/>
          <c:w val="0.8590972456785464"/>
          <c:h val="0.66698113981027762"/>
        </c:manualLayout>
      </c:layout>
      <c:areaChart>
        <c:grouping val="standar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2.7138157242433993E-2"/>
                  <c:y val="-6.105881476476883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b="0" dirty="0">
                        <a:solidFill>
                          <a:schemeClr val="tx1"/>
                        </a:solidFill>
                      </a:rPr>
                      <a:t>22.016</a:t>
                    </a:r>
                  </a:p>
                </c:rich>
              </c:tx>
              <c:numFmt formatCode="#,##0.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.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3CF-4733-A9ED-CC242AEF7DAF}"/>
                </c:ext>
              </c:extLst>
            </c:dLbl>
            <c:dLbl>
              <c:idx val="1"/>
              <c:layout>
                <c:manualLayout>
                  <c:x val="1.3547342227465743E-2"/>
                  <c:y val="-1.26560152844803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3CF-4733-A9ED-CC242AEF7DAF}"/>
                </c:ext>
              </c:extLst>
            </c:dLbl>
            <c:dLbl>
              <c:idx val="2"/>
              <c:layout>
                <c:manualLayout>
                  <c:x val="4.2031412048313788E-2"/>
                  <c:y val="-6.620578171026331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3CF-4733-A9ED-CC242AEF7DAF}"/>
                </c:ext>
              </c:extLst>
            </c:dLbl>
            <c:dLbl>
              <c:idx val="3"/>
              <c:layout>
                <c:manualLayout>
                  <c:x val="-5.036821678268983E-3"/>
                  <c:y val="-1.001209729393507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3CF-4733-A9ED-CC242AEF7DAF}"/>
                </c:ext>
              </c:extLst>
            </c:dLbl>
            <c:dLbl>
              <c:idx val="4"/>
              <c:layout>
                <c:manualLayout>
                  <c:x val="2.3780272979834809E-2"/>
                  <c:y val="-1.02657502312834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3CF-4733-A9ED-CC242AEF7DAF}"/>
                </c:ext>
              </c:extLst>
            </c:dLbl>
            <c:dLbl>
              <c:idx val="5"/>
              <c:layout>
                <c:manualLayout>
                  <c:x val="5.0403593913322226E-4"/>
                  <c:y val="-0.17638663960194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3CF-4733-A9ED-CC242AEF7DAF}"/>
                </c:ext>
              </c:extLst>
            </c:dLbl>
            <c:dLbl>
              <c:idx val="6"/>
              <c:layout>
                <c:manualLayout>
                  <c:x val="1.6789405594229943E-3"/>
                  <c:y val="-1.001209729393507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3CF-4733-A9ED-CC242AEF7DAF}"/>
                </c:ext>
              </c:extLst>
            </c:dLbl>
            <c:dLbl>
              <c:idx val="7"/>
              <c:layout>
                <c:manualLayout>
                  <c:x val="3.2174937790231138E-2"/>
                  <c:y val="-5.8217670308609457E-2"/>
                </c:manualLayout>
              </c:layout>
              <c:tx>
                <c:rich>
                  <a:bodyPr/>
                  <a:lstStyle/>
                  <a:p>
                    <a:fld id="{5FFE0468-A309-4094-80E4-18F5F631F7D5}" type="VALUE">
                      <a:rPr lang="en-US">
                        <a:solidFill>
                          <a:schemeClr val="bg1"/>
                        </a:solidFill>
                      </a:rPr>
                      <a:pPr/>
                      <a:t>[VALORE]</a:t>
                    </a:fld>
                    <a:endParaRPr lang="it-IT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3CF-4733-A9ED-CC242AEF7DAF}"/>
                </c:ext>
              </c:extLst>
            </c:dLbl>
            <c:dLbl>
              <c:idx val="8"/>
              <c:layout>
                <c:manualLayout>
                  <c:x val="-4.5733452627082331E-2"/>
                  <c:y val="-0.33203822148261303"/>
                </c:manualLayout>
              </c:layout>
              <c:tx>
                <c:rich>
                  <a:bodyPr/>
                  <a:lstStyle/>
                  <a:p>
                    <a:fld id="{48C700A2-956B-4CA8-BDC4-598FFD977260}" type="VALUE">
                      <a:rPr lang="en-US" b="1">
                        <a:solidFill>
                          <a:srgbClr val="C00000"/>
                        </a:solidFill>
                      </a:rPr>
                      <a:pPr/>
                      <a:t>[VALORE]</a:t>
                    </a:fld>
                    <a:endParaRPr lang="it-IT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93CF-4733-A9ED-CC242AEF7DAF}"/>
                </c:ext>
              </c:extLst>
            </c:dLbl>
            <c:dLbl>
              <c:idx val="9"/>
              <c:layout>
                <c:manualLayout>
                  <c:x val="0"/>
                  <c:y val="-0.2371068616843866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21F0BA4-2942-46C3-B411-FFD937A10DBD}" type="VALUE">
                      <a:rPr lang="en-US" b="1">
                        <a:solidFill>
                          <a:schemeClr val="bg1"/>
                        </a:solidFill>
                      </a:rPr>
                      <a:pPr>
                        <a:defRPr sz="1197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[VALORE]</a:t>
                    </a:fld>
                    <a:endParaRPr lang="it-IT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93CF-4733-A9ED-CC242AEF7DAF}"/>
                </c:ext>
              </c:extLst>
            </c:dLbl>
            <c:dLbl>
              <c:idx val="10"/>
              <c:layout>
                <c:manualLayout>
                  <c:x val="5.2013677508457997E-3"/>
                  <c:y val="-0.331805890774255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3CF-4733-A9ED-CC242AEF7DAF}"/>
                </c:ext>
              </c:extLst>
            </c:dLbl>
            <c:dLbl>
              <c:idx val="11"/>
              <c:layout>
                <c:manualLayout>
                  <c:x val="-4.8689276223266839E-2"/>
                  <c:y val="-0.2227691647900553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 baseline="0" dirty="0">
                        <a:solidFill>
                          <a:schemeClr val="bg1"/>
                        </a:solidFill>
                      </a:rPr>
                      <a:t>119.369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93CF-4733-A9ED-CC242AEF7DAF}"/>
                </c:ext>
              </c:extLst>
            </c:dLbl>
            <c:dLbl>
              <c:idx val="12"/>
              <c:layout>
                <c:manualLayout>
                  <c:x val="3.2070837653748567E-2"/>
                  <c:y val="-0.1045785100583575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104E39A-CAD7-4BE3-88AB-6738FCCC5365}" type="VALUE">
                      <a:rPr lang="en-US" b="1">
                        <a:solidFill>
                          <a:schemeClr val="tx2"/>
                        </a:solidFill>
                      </a:rPr>
                      <a:pPr>
                        <a:defRPr sz="1197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[VALORE]</a:t>
                    </a:fld>
                    <a:endParaRPr lang="it-IT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93CF-4733-A9ED-CC242AEF7DAF}"/>
                </c:ext>
              </c:extLst>
            </c:dLbl>
            <c:dLbl>
              <c:idx val="13"/>
              <c:layout>
                <c:manualLayout>
                  <c:x val="3.3578806749338923E-3"/>
                  <c:y val="-5.006048646967536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 i="0" baseline="0" dirty="0">
                        <a:solidFill>
                          <a:schemeClr val="tx2"/>
                        </a:solidFill>
                      </a:rPr>
                      <a:t>11,471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93CF-4733-A9ED-CC242AEF7DAF}"/>
                </c:ext>
              </c:extLst>
            </c:dLbl>
            <c:dLbl>
              <c:idx val="14"/>
              <c:layout>
                <c:manualLayout>
                  <c:x val="8.8168209494472467E-4"/>
                  <c:y val="-0.1221253538050612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>
                <c:ext xmlns:c15="http://schemas.microsoft.com/office/drawing/2012/chart" uri="{CE6537A1-D6FC-4f65-9D91-7224C49458BB}">
                  <c15:layout>
                    <c:manualLayout>
                      <c:w val="6.9226940514615046E-2"/>
                      <c:h val="3.4066161042614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93CF-4733-A9ED-CC242AEF7DAF}"/>
                </c:ext>
              </c:extLst>
            </c:dLbl>
            <c:dLbl>
              <c:idx val="15"/>
              <c:layout>
                <c:manualLayout>
                  <c:x val="4.2808223987908529E-3"/>
                  <c:y val="-0.1828282791272759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8ECA514-9525-4864-B43D-C4A627F540E9}" type="VALUE">
                      <a:rPr lang="en-US">
                        <a:solidFill>
                          <a:srgbClr val="FF0000"/>
                        </a:solidFill>
                      </a:rPr>
                      <a:pPr>
                        <a:defRPr sz="1197" b="1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[VALORE]</a:t>
                    </a:fld>
                    <a:endParaRPr lang="it-IT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93CF-4733-A9ED-CC242AEF7DAF}"/>
                </c:ext>
              </c:extLst>
            </c:dLbl>
            <c:dLbl>
              <c:idx val="16"/>
              <c:layout>
                <c:manualLayout>
                  <c:x val="-2.6099288996859125E-2"/>
                  <c:y val="-2.270765749392606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 dirty="0">
                        <a:solidFill>
                          <a:schemeClr val="bg1"/>
                        </a:solidFill>
                      </a:rPr>
                      <a:t>15.004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1B10-49FB-B455-CD85367AA3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.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Foglio1!$A$2:$A$18</c:f>
              <c:strCache>
                <c:ptCount val="1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 (al 17 Maggio)</c:v>
                </c:pt>
              </c:strCache>
            </c:strRef>
          </c:cat>
          <c:val>
            <c:numRef>
              <c:f>Foglio1!$B$2:$B$18</c:f>
              <c:numCache>
                <c:formatCode>#,##0</c:formatCode>
                <c:ptCount val="17"/>
                <c:pt idx="0">
                  <c:v>22016</c:v>
                </c:pt>
                <c:pt idx="1">
                  <c:v>20455</c:v>
                </c:pt>
                <c:pt idx="2">
                  <c:v>36951</c:v>
                </c:pt>
                <c:pt idx="3">
                  <c:v>9573</c:v>
                </c:pt>
                <c:pt idx="4">
                  <c:v>4406</c:v>
                </c:pt>
                <c:pt idx="5">
                  <c:v>64261</c:v>
                </c:pt>
                <c:pt idx="6">
                  <c:v>13267</c:v>
                </c:pt>
                <c:pt idx="7">
                  <c:v>42925</c:v>
                </c:pt>
                <c:pt idx="8">
                  <c:v>170000</c:v>
                </c:pt>
                <c:pt idx="9">
                  <c:v>153842</c:v>
                </c:pt>
                <c:pt idx="10">
                  <c:v>181436</c:v>
                </c:pt>
                <c:pt idx="11">
                  <c:v>119369</c:v>
                </c:pt>
                <c:pt idx="12">
                  <c:v>23370</c:v>
                </c:pt>
                <c:pt idx="13">
                  <c:v>11471</c:v>
                </c:pt>
                <c:pt idx="14">
                  <c:v>34154</c:v>
                </c:pt>
                <c:pt idx="15">
                  <c:v>67040</c:v>
                </c:pt>
                <c:pt idx="16">
                  <c:v>15004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93CF-4733-A9ED-CC242AEF7D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3445504"/>
        <c:axId val="493459616"/>
      </c:areaChart>
      <c:catAx>
        <c:axId val="493445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93459616"/>
        <c:crosses val="autoZero"/>
        <c:auto val="1"/>
        <c:lblAlgn val="ctr"/>
        <c:lblOffset val="100"/>
        <c:noMultiLvlLbl val="0"/>
      </c:catAx>
      <c:valAx>
        <c:axId val="493459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93445504"/>
        <c:crosses val="autoZero"/>
        <c:crossBetween val="midCat"/>
      </c:valAx>
      <c:spPr>
        <a:pattFill prst="pct5">
          <a:fgClr>
            <a:schemeClr val="accent1"/>
          </a:fgClr>
          <a:bgClr>
            <a:schemeClr val="bg1"/>
          </a:bgClr>
        </a:pattFill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D2AEC-DFDB-4F8F-9D5A-AE4230D2750C}" type="datetimeFigureOut">
              <a:rPr lang="it-IT" smtClean="0"/>
              <a:t>01/06/2022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B2C2D0-A98D-4516-A674-0E6CA046C3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9823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C730B-4D26-4BE7-893A-12E96996E707}" type="datetimeFigureOut">
              <a:rPr lang="it-IT" smtClean="0"/>
              <a:t>01/06/2022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3346-0F83-4564-B132-819EF4E769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050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C730B-4D26-4BE7-893A-12E96996E707}" type="datetimeFigureOut">
              <a:rPr lang="it-IT" smtClean="0"/>
              <a:t>01/06/2022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3346-0F83-4564-B132-819EF4E769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9272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C730B-4D26-4BE7-893A-12E96996E707}" type="datetimeFigureOut">
              <a:rPr lang="it-IT" smtClean="0"/>
              <a:t>01/06/2022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3346-0F83-4564-B132-819EF4E769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8708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C730B-4D26-4BE7-893A-12E96996E707}" type="datetimeFigureOut">
              <a:rPr lang="it-IT" smtClean="0"/>
              <a:t>01/06/2022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3346-0F83-4564-B132-819EF4E769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5542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C730B-4D26-4BE7-893A-12E96996E707}" type="datetimeFigureOut">
              <a:rPr lang="it-IT" smtClean="0"/>
              <a:t>01/06/2022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3346-0F83-4564-B132-819EF4E769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4504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C730B-4D26-4BE7-893A-12E96996E707}" type="datetimeFigureOut">
              <a:rPr lang="it-IT" smtClean="0"/>
              <a:t>01/06/2022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3346-0F83-4564-B132-819EF4E769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0530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C730B-4D26-4BE7-893A-12E96996E707}" type="datetimeFigureOut">
              <a:rPr lang="it-IT" smtClean="0"/>
              <a:t>01/06/2022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3346-0F83-4564-B132-819EF4E769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3253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C730B-4D26-4BE7-893A-12E96996E707}" type="datetimeFigureOut">
              <a:rPr lang="it-IT" smtClean="0"/>
              <a:t>01/06/2022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3346-0F83-4564-B132-819EF4E769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6322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C730B-4D26-4BE7-893A-12E96996E707}" type="datetimeFigureOut">
              <a:rPr lang="it-IT" smtClean="0"/>
              <a:t>01/06/2022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3346-0F83-4564-B132-819EF4E769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6026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C730B-4D26-4BE7-893A-12E96996E707}" type="datetimeFigureOut">
              <a:rPr lang="it-IT" smtClean="0"/>
              <a:t>01/06/2022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3346-0F83-4564-B132-819EF4E769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5478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C730B-4D26-4BE7-893A-12E96996E707}" type="datetimeFigureOut">
              <a:rPr lang="it-IT" smtClean="0"/>
              <a:t>01/06/2022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3346-0F83-4564-B132-819EF4E769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1769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C730B-4D26-4BE7-893A-12E96996E707}" type="datetimeFigureOut">
              <a:rPr lang="it-IT" smtClean="0"/>
              <a:t>01/06/2022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C3346-0F83-4564-B132-819EF4E769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6192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270675"/>
              </p:ext>
            </p:extLst>
          </p:nvPr>
        </p:nvGraphicFramePr>
        <p:xfrm>
          <a:off x="148510" y="37094"/>
          <a:ext cx="2622826" cy="6715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1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709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Anno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Arrivi</a:t>
                      </a:r>
                    </a:p>
                    <a:p>
                      <a:pPr algn="ctr"/>
                      <a:r>
                        <a:rPr lang="it-IT" sz="1400" dirty="0"/>
                        <a:t> </a:t>
                      </a:r>
                      <a:r>
                        <a:rPr lang="it-IT" sz="1400" baseline="0" dirty="0"/>
                        <a:t> </a:t>
                      </a:r>
                      <a:r>
                        <a:rPr lang="it-IT" sz="1100" u="sng" dirty="0"/>
                        <a:t>(Via</a:t>
                      </a:r>
                      <a:r>
                        <a:rPr lang="it-IT" sz="1100" u="sng" baseline="0" dirty="0"/>
                        <a:t> Mare)</a:t>
                      </a:r>
                      <a:endParaRPr lang="it-IT" sz="11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21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2006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22.016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21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2007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20.455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21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2008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36.951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21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2009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9.573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21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2010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4.406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21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2011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64.261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621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2012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13.267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621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2013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42.925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621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2014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170.000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621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2015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153.842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621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2016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181.436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621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119.369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621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621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11.471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389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663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52683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it-IT" sz="1200" b="1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2022 (al 17 Mag..)</a:t>
                      </a:r>
                    </a:p>
                    <a:p>
                      <a:pPr marL="0" algn="ctr" defTabSz="914400" rtl="0" eaLnBrk="1" fontAlgn="b" latinLnBrk="0" hangingPunct="1"/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15.004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57736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Totale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2006 – 2022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(al</a:t>
                      </a:r>
                      <a:r>
                        <a:rPr lang="it-IT" sz="12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17 Maggio)</a:t>
                      </a:r>
                      <a:endParaRPr lang="it-IT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1" i="0" u="sng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989.540</a:t>
                      </a:r>
                      <a:endParaRPr lang="it-IT" sz="12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32082069"/>
                  </a:ext>
                </a:extLst>
              </a:tr>
            </a:tbl>
          </a:graphicData>
        </a:graphic>
      </p:graphicFrame>
      <p:sp>
        <p:nvSpPr>
          <p:cNvPr id="9" name="Rettangolo 8"/>
          <p:cNvSpPr/>
          <p:nvPr/>
        </p:nvSpPr>
        <p:spPr>
          <a:xfrm>
            <a:off x="3081543" y="7193512"/>
            <a:ext cx="57374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Commissione Nazionale per il diritto di asilo</a:t>
            </a:r>
          </a:p>
        </p:txBody>
      </p:sp>
      <p:graphicFrame>
        <p:nvGraphicFramePr>
          <p:cNvPr id="27" name="Grafico 26"/>
          <p:cNvGraphicFramePr/>
          <p:nvPr>
            <p:extLst>
              <p:ext uri="{D42A27DB-BD31-4B8C-83A1-F6EECF244321}">
                <p14:modId xmlns:p14="http://schemas.microsoft.com/office/powerpoint/2010/main" val="2305924875"/>
              </p:ext>
            </p:extLst>
          </p:nvPr>
        </p:nvGraphicFramePr>
        <p:xfrm>
          <a:off x="2883877" y="853628"/>
          <a:ext cx="9153379" cy="5867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itolo 1"/>
          <p:cNvSpPr txBox="1">
            <a:spLocks/>
          </p:cNvSpPr>
          <p:nvPr/>
        </p:nvSpPr>
        <p:spPr>
          <a:xfrm>
            <a:off x="2883877" y="65229"/>
            <a:ext cx="9153379" cy="713231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2400" b="1" cap="small" spc="15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Verdana" pitchFamily="34" charset="0"/>
                <a:cs typeface="Verdana" pitchFamily="34" charset="0"/>
              </a:rPr>
              <a:t>Le Sfide Migratorie: 2006 – 2022  (</a:t>
            </a:r>
            <a:r>
              <a:rPr lang="it-IT" sz="1800" b="1" cap="small" spc="15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Verdana" pitchFamily="34" charset="0"/>
                <a:cs typeface="Verdana" pitchFamily="34" charset="0"/>
              </a:rPr>
              <a:t>al 17 Maggio</a:t>
            </a:r>
            <a:r>
              <a:rPr lang="it-IT" sz="2400" b="1" cap="small" spc="15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algn="ctr"/>
            <a:r>
              <a:rPr lang="it-IT" sz="2400" b="1" cap="small" spc="15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Verdana" pitchFamily="34" charset="0"/>
                <a:cs typeface="Verdana" pitchFamily="34" charset="0"/>
              </a:rPr>
              <a:t>Andamento arrivi </a:t>
            </a:r>
            <a:r>
              <a:rPr lang="it-IT" sz="2400" b="1" u="sng" cap="small" spc="15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Verdana" pitchFamily="34" charset="0"/>
                <a:cs typeface="Verdana" pitchFamily="34" charset="0"/>
              </a:rPr>
              <a:t>(-via mare-)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97D92-2E63-4ACC-9A44-D941D7B13ED9}" type="slidenum">
              <a:rPr lang="it-IT" b="1" smtClean="0">
                <a:solidFill>
                  <a:schemeClr val="bg1"/>
                </a:solidFill>
              </a:rPr>
              <a:pPr/>
              <a:t>1</a:t>
            </a:fld>
            <a:endParaRPr lang="it-I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815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it-IT" sz="4000" b="1" dirty="0">
                <a:solidFill>
                  <a:schemeClr val="bg1"/>
                </a:solidFill>
              </a:rPr>
              <a:t>LE SFIDE MIGRATORIE DAL 2006 – 2022</a:t>
            </a:r>
            <a:r>
              <a:rPr lang="it-IT" b="1" dirty="0">
                <a:solidFill>
                  <a:schemeClr val="bg1"/>
                </a:solidFill>
              </a:rPr>
              <a:t> </a:t>
            </a:r>
            <a:r>
              <a:rPr lang="it-IT" sz="2800" b="1" u="sng" dirty="0">
                <a:solidFill>
                  <a:schemeClr val="bg1"/>
                </a:solidFill>
              </a:rPr>
              <a:t>(al 17 Maggio) </a:t>
            </a:r>
            <a:endParaRPr lang="it-IT" b="1" u="sng" dirty="0">
              <a:solidFill>
                <a:schemeClr val="bg1"/>
              </a:solidFill>
            </a:endParaRPr>
          </a:p>
        </p:txBody>
      </p:sp>
      <p:pic>
        <p:nvPicPr>
          <p:cNvPr id="7" name="Segnaposto contenuto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36629" y="1825388"/>
            <a:ext cx="4317172" cy="4801314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838200" y="1825388"/>
            <a:ext cx="6026625" cy="4801314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>
                <a:solidFill>
                  <a:schemeClr val="tx2"/>
                </a:solidFill>
              </a:rPr>
              <a:t>Dal 2006 al </a:t>
            </a:r>
          </a:p>
          <a:p>
            <a:pPr algn="ctr"/>
            <a:r>
              <a:rPr lang="it-IT" sz="3600" b="1" dirty="0">
                <a:solidFill>
                  <a:schemeClr val="tx2"/>
                </a:solidFill>
              </a:rPr>
              <a:t>17 maggio 2022</a:t>
            </a:r>
          </a:p>
          <a:p>
            <a:pPr algn="ctr"/>
            <a:endParaRPr lang="it-IT" sz="3600" b="1" dirty="0">
              <a:solidFill>
                <a:schemeClr val="tx2"/>
              </a:solidFill>
            </a:endParaRPr>
          </a:p>
          <a:p>
            <a:pPr algn="ctr"/>
            <a:endParaRPr lang="it-IT" sz="3600" b="1" dirty="0">
              <a:solidFill>
                <a:schemeClr val="tx2"/>
              </a:solidFill>
            </a:endParaRPr>
          </a:p>
          <a:p>
            <a:pPr algn="ctr"/>
            <a:r>
              <a:rPr lang="it-IT" sz="3600" b="1" dirty="0">
                <a:solidFill>
                  <a:schemeClr val="tx2"/>
                </a:solidFill>
              </a:rPr>
              <a:t>ARRIVATI via mare</a:t>
            </a:r>
          </a:p>
          <a:p>
            <a:pPr algn="ctr"/>
            <a:r>
              <a:rPr lang="it-IT" sz="3600" b="1" dirty="0">
                <a:solidFill>
                  <a:srgbClr val="FF0000"/>
                </a:solidFill>
              </a:rPr>
              <a:t>989.540</a:t>
            </a:r>
          </a:p>
          <a:p>
            <a:pPr algn="ctr"/>
            <a:r>
              <a:rPr lang="it-IT" sz="3600" b="1" dirty="0">
                <a:solidFill>
                  <a:schemeClr val="tx2"/>
                </a:solidFill>
              </a:rPr>
              <a:t>MIGRANTI</a:t>
            </a:r>
          </a:p>
          <a:p>
            <a:pPr algn="ctr"/>
            <a:endParaRPr lang="it-IT" sz="3600" b="1" dirty="0">
              <a:solidFill>
                <a:schemeClr val="tx2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32573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122</Words>
  <Application>Microsoft Office PowerPoint</Application>
  <PresentationFormat>Widescreen</PresentationFormat>
  <Paragraphs>71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Garamond</vt:lpstr>
      <vt:lpstr>Times New Roman</vt:lpstr>
      <vt:lpstr>Tema di Office</vt:lpstr>
      <vt:lpstr>Presentazione standard di PowerPoint</vt:lpstr>
      <vt:lpstr>LE SFIDE MIGRATORIE DAL 2006 – 2022 (al 17 Maggio) </vt:lpstr>
    </vt:vector>
  </TitlesOfParts>
  <Company>Ministero Dell'Interno - DLCI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piramide della protezione</dc:title>
  <dc:creator>Edoardo Recchi</dc:creator>
  <cp:lastModifiedBy>Laura Sinigaglia</cp:lastModifiedBy>
  <cp:revision>78</cp:revision>
  <dcterms:created xsi:type="dcterms:W3CDTF">2020-07-10T14:57:07Z</dcterms:created>
  <dcterms:modified xsi:type="dcterms:W3CDTF">2022-06-01T08:11:12Z</dcterms:modified>
</cp:coreProperties>
</file>