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318" r:id="rId3"/>
    <p:sldId id="369" r:id="rId4"/>
    <p:sldId id="370" r:id="rId5"/>
    <p:sldId id="371" r:id="rId6"/>
    <p:sldId id="372" r:id="rId7"/>
    <p:sldId id="374" r:id="rId8"/>
    <p:sldId id="375" r:id="rId9"/>
    <p:sldId id="376" r:id="rId10"/>
    <p:sldId id="377" r:id="rId11"/>
    <p:sldId id="379" r:id="rId12"/>
    <p:sldId id="378" r:id="rId13"/>
    <p:sldId id="380" r:id="rId14"/>
    <p:sldId id="381" r:id="rId15"/>
    <p:sldId id="382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  <p:sldId id="317" r:id="rId27"/>
    <p:sldId id="353" r:id="rId28"/>
  </p:sldIdLst>
  <p:sldSz cx="24231600" cy="13716000"/>
  <p:notesSz cx="6858000" cy="9144000"/>
  <p:custDataLst>
    <p:tags r:id="rId31"/>
  </p:custDataLst>
  <p:defaultTextStyle>
    <a:defPPr>
      <a:defRPr lang="de-DE"/>
    </a:defPPr>
    <a:lvl1pPr marL="0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1pPr>
    <a:lvl2pPr marL="1084204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2pPr>
    <a:lvl3pPr marL="2168408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3pPr>
    <a:lvl4pPr marL="3252612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4pPr>
    <a:lvl5pPr marL="4336816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5pPr>
    <a:lvl6pPr marL="5421020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6pPr>
    <a:lvl7pPr marL="6505224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7pPr>
    <a:lvl8pPr marL="7589429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8pPr>
    <a:lvl9pPr marL="8673633" algn="l" defTabSz="1084204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40" userDrawn="1">
          <p15:clr>
            <a:srgbClr val="A4A3A4"/>
          </p15:clr>
        </p15:guide>
        <p15:guide id="2" pos="8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157"/>
    <a:srgbClr val="625F78"/>
    <a:srgbClr val="A6C2C8"/>
    <a:srgbClr val="BED1D6"/>
    <a:srgbClr val="3A3A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059" autoAdjust="0"/>
    <p:restoredTop sz="96837" autoAdjust="0"/>
  </p:normalViewPr>
  <p:slideViewPr>
    <p:cSldViewPr snapToGrid="0" snapToObjects="1" showGuides="1">
      <p:cViewPr varScale="1">
        <p:scale>
          <a:sx n="51" d="100"/>
          <a:sy n="51" d="100"/>
        </p:scale>
        <p:origin x="126" y="246"/>
      </p:cViewPr>
      <p:guideLst>
        <p:guide orient="horz" pos="1440"/>
        <p:guide pos="8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D7D5B4-B8B7-D743-89A6-71C7C55DAC89}" type="datetimeFigureOut">
              <a:rPr lang="de-DE" smtClean="0"/>
              <a:t>09.06.2023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927C3-7444-6D4F-BE0C-144BC10ABF3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1663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E79CF-64FF-324D-BE97-4B331E699CD1}" type="datetimeFigureOut">
              <a:rPr lang="de-DE" smtClean="0"/>
              <a:t>09.06.2023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00050" y="685800"/>
            <a:ext cx="6057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28CC82-6A6B-CA40-A4E5-16049505025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02551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8CC82-6A6B-CA40-A4E5-160495050250}" type="slidenum">
              <a:rPr lang="de-DE" smtClean="0"/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1777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989627" y="6410083"/>
            <a:ext cx="10374142" cy="294005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de-DE" dirty="0" smtClean="0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989626" y="9576135"/>
            <a:ext cx="11976231" cy="2928480"/>
          </a:xfrm>
        </p:spPr>
        <p:txBody>
          <a:bodyPr>
            <a:normAutofit/>
          </a:bodyPr>
          <a:lstStyle>
            <a:lvl1pPr marL="0" indent="0" algn="l">
              <a:lnSpc>
                <a:spcPts val="4000"/>
              </a:lnSpc>
              <a:spcBef>
                <a:spcPts val="0"/>
              </a:spcBef>
              <a:buNone/>
              <a:defRPr sz="3400">
                <a:solidFill>
                  <a:srgbClr val="000000"/>
                </a:solidFill>
                <a:latin typeface="Calibri Light"/>
              </a:defRPr>
            </a:lvl1pPr>
            <a:lvl2pPr marL="1084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68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526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36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210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0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589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673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Master-Untertitelformat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B65A-4AB1-4869-A961-4753C4A885C6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Rechteck 7"/>
          <p:cNvSpPr/>
          <p:nvPr userDrawn="1"/>
        </p:nvSpPr>
        <p:spPr>
          <a:xfrm>
            <a:off x="1423014" y="13136041"/>
            <a:ext cx="2613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200" dirty="0" smtClean="0"/>
              <a:t>•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3145595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haltsverzeichn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231600" cy="13716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813696" y="2666958"/>
            <a:ext cx="15679420" cy="1670422"/>
          </a:xfrm>
        </p:spPr>
        <p:txBody>
          <a:bodyPr/>
          <a:lstStyle/>
          <a:p>
            <a:r>
              <a:rPr lang="de-DE" dirty="0" smtClean="0"/>
              <a:t>Inhalt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813696" y="4796321"/>
            <a:ext cx="15679420" cy="7921822"/>
          </a:xfrm>
        </p:spPr>
        <p:txBody>
          <a:bodyPr>
            <a:normAutofit/>
          </a:bodyPr>
          <a:lstStyle>
            <a:lvl1pPr marL="242887" indent="-514350">
              <a:lnSpc>
                <a:spcPts val="4000"/>
              </a:lnSpc>
              <a:spcBef>
                <a:spcPts val="0"/>
              </a:spcBef>
              <a:buSzPct val="100000"/>
              <a:buFont typeface="Wingdings" charset="2"/>
              <a:buAutoNum type="arabicPlain"/>
              <a:defRPr sz="3400" baseline="0">
                <a:latin typeface="Calibri Light"/>
              </a:defRPr>
            </a:lvl1pPr>
            <a:lvl2pPr marL="0">
              <a:lnSpc>
                <a:spcPts val="4000"/>
              </a:lnSpc>
              <a:defRPr sz="2800" baseline="0">
                <a:latin typeface="Calibri Light"/>
              </a:defRPr>
            </a:lvl2pPr>
            <a:lvl3pPr marL="0">
              <a:lnSpc>
                <a:spcPts val="4000"/>
              </a:lnSpc>
              <a:defRPr sz="2800" baseline="0">
                <a:latin typeface="Calibri Light"/>
              </a:defRPr>
            </a:lvl3pPr>
            <a:lvl4pPr marL="0">
              <a:lnSpc>
                <a:spcPts val="4000"/>
              </a:lnSpc>
              <a:defRPr sz="2800" baseline="0">
                <a:latin typeface="Calibri Light"/>
              </a:defRPr>
            </a:lvl4pPr>
            <a:lvl5pPr marL="0">
              <a:lnSpc>
                <a:spcPts val="4000"/>
              </a:lnSpc>
              <a:defRPr sz="2800" baseline="0">
                <a:latin typeface="Calibri Light"/>
              </a:defRPr>
            </a:lvl5pPr>
          </a:lstStyle>
          <a:p>
            <a:pPr lvl="0"/>
            <a:r>
              <a:rPr lang="de-DE" dirty="0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0953B-91D4-4C56-9789-70E21B12A836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0224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1DE08-2DB2-4887-806B-11E48A31BCB7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01453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, blauer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684000" y="684000"/>
            <a:ext cx="22860000" cy="12348000"/>
          </a:xfrm>
          <a:prstGeom prst="rect">
            <a:avLst/>
          </a:prstGeom>
          <a:solidFill>
            <a:srgbClr val="A6C2C8">
              <a:alpha val="2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BB6F4-569C-45AD-886A-09651B0DBBEF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25835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1211580" y="9183063"/>
            <a:ext cx="15679420" cy="3106629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</a:lstStyle>
          <a:p>
            <a:pPr lvl="0"/>
            <a:r>
              <a:rPr lang="de-DE" dirty="0" smtClean="0"/>
              <a:t>Text für Grafiken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A40A8-00CB-4EAD-9BDF-83BF848E153A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833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+ Marginal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231600" cy="13716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E27F-A85E-4AA2-A868-E53C1905984F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>
          <a:xfrm>
            <a:off x="18243494" y="4486576"/>
            <a:ext cx="4340225" cy="4941887"/>
          </a:xfrm>
        </p:spPr>
        <p:txBody>
          <a:bodyPr/>
          <a:lstStyle>
            <a:lvl1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1pPr>
            <a:lvl2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2pPr>
            <a:lvl3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3pPr>
            <a:lvl4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4pPr>
            <a:lvl5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5pPr>
          </a:lstStyle>
          <a:p>
            <a:pPr lvl="0"/>
            <a:r>
              <a:rPr lang="de-DE" dirty="0" smtClean="0"/>
              <a:t>Mastertextformat bearbeiten</a:t>
            </a:r>
          </a:p>
        </p:txBody>
      </p:sp>
      <p:sp>
        <p:nvSpPr>
          <p:cNvPr id="11" name="Rechteck 10"/>
          <p:cNvSpPr/>
          <p:nvPr userDrawn="1"/>
        </p:nvSpPr>
        <p:spPr>
          <a:xfrm>
            <a:off x="1423014" y="13136041"/>
            <a:ext cx="2613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200" dirty="0" smtClean="0"/>
              <a:t>•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1486384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4B61F-C256-4D12-B15D-C733C117FD2A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3"/>
          </p:nvPr>
        </p:nvSpPr>
        <p:spPr>
          <a:xfrm>
            <a:off x="684000" y="2376000"/>
            <a:ext cx="22860000" cy="10656000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97381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benslau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sz="quarter" idx="15" hasCustomPrompt="1"/>
          </p:nvPr>
        </p:nvSpPr>
        <p:spPr>
          <a:xfrm>
            <a:off x="18267839" y="7619419"/>
            <a:ext cx="4005118" cy="801687"/>
          </a:xfrm>
        </p:spPr>
        <p:txBody>
          <a:bodyPr/>
          <a:lstStyle>
            <a:lvl1pPr marL="0" indent="0">
              <a:buNone/>
              <a:defRPr sz="3000" b="0" i="0">
                <a:latin typeface="Calibri Light"/>
                <a:cs typeface="Calibri Light"/>
              </a:defRPr>
            </a:lvl1pPr>
            <a:lvl2pPr marL="271463" indent="0">
              <a:buNone/>
              <a:defRPr sz="3000" b="0" i="0">
                <a:latin typeface="Calibri Light"/>
                <a:cs typeface="Calibri Light"/>
              </a:defRPr>
            </a:lvl2pPr>
            <a:lvl3pPr marL="541338" indent="0">
              <a:buNone/>
              <a:defRPr sz="3000" b="0" i="0">
                <a:latin typeface="Calibri Light"/>
                <a:cs typeface="Calibri Light"/>
              </a:defRPr>
            </a:lvl3pPr>
            <a:lvl4pPr marL="804863" indent="0">
              <a:buNone/>
              <a:defRPr sz="3000" b="0" i="0">
                <a:latin typeface="Calibri Light"/>
                <a:cs typeface="Calibri Light"/>
              </a:defRPr>
            </a:lvl4pPr>
            <a:lvl5pPr marL="1074737" indent="0">
              <a:buNone/>
              <a:defRPr sz="3000" b="0" i="0">
                <a:latin typeface="Calibri Light"/>
                <a:cs typeface="Calibri Light"/>
              </a:defRPr>
            </a:lvl5pPr>
          </a:lstStyle>
          <a:p>
            <a:pPr lvl="0"/>
            <a:r>
              <a:rPr lang="de-DE" dirty="0" smtClean="0"/>
              <a:t>VORNAME NAME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211580" y="1857374"/>
            <a:ext cx="15679420" cy="702047"/>
          </a:xfrm>
        </p:spPr>
        <p:txBody>
          <a:bodyPr/>
          <a:lstStyle/>
          <a:p>
            <a:r>
              <a:rPr lang="de-DE" dirty="0" smtClean="0"/>
              <a:t>Vornamen Name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1211580" y="2780238"/>
            <a:ext cx="15679420" cy="905192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 smtClean="0"/>
              <a:t>Text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2A842-D134-4368-A42C-8E755839265A}" type="datetime3">
              <a:rPr lang="de-DE" smtClean="0"/>
              <a:t>09/06/23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Project Cook</a:t>
            </a: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>
          <a:xfrm>
            <a:off x="18243499" y="8651875"/>
            <a:ext cx="5271116" cy="4094463"/>
          </a:xfrm>
        </p:spPr>
        <p:txBody>
          <a:bodyPr/>
          <a:lstStyle>
            <a:lvl1pPr marL="0" indent="0">
              <a:lnSpc>
                <a:spcPts val="3200"/>
              </a:lnSpc>
              <a:spcBef>
                <a:spcPts val="0"/>
              </a:spcBef>
              <a:buSzPct val="100000"/>
              <a:buNone/>
              <a:defRPr sz="2200" baseline="0">
                <a:latin typeface="Calibri Light"/>
              </a:defRPr>
            </a:lvl1pPr>
            <a:lvl2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2pPr>
            <a:lvl3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3pPr>
            <a:lvl4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4pPr>
            <a:lvl5pPr>
              <a:lnSpc>
                <a:spcPts val="3200"/>
              </a:lnSpc>
              <a:spcBef>
                <a:spcPts val="0"/>
              </a:spcBef>
              <a:buSzPct val="100000"/>
              <a:defRPr sz="2000" baseline="0">
                <a:latin typeface="Calibri Light"/>
              </a:defRPr>
            </a:lvl5pPr>
          </a:lstStyle>
          <a:p>
            <a:pPr lvl="0"/>
            <a:r>
              <a:rPr lang="de-DE" dirty="0" smtClean="0"/>
              <a:t>Mastertextformat bearbeiten</a:t>
            </a:r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4"/>
          </p:nvPr>
        </p:nvSpPr>
        <p:spPr>
          <a:xfrm>
            <a:off x="18452504" y="2681536"/>
            <a:ext cx="5061546" cy="49067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de-DE" dirty="0"/>
          </a:p>
        </p:txBody>
      </p:sp>
      <p:sp>
        <p:nvSpPr>
          <p:cNvPr id="14" name="Rechteck 13"/>
          <p:cNvSpPr/>
          <p:nvPr userDrawn="1"/>
        </p:nvSpPr>
        <p:spPr>
          <a:xfrm>
            <a:off x="1423014" y="13136041"/>
            <a:ext cx="2613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200" dirty="0" smtClean="0"/>
              <a:t>•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2688667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lu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S9.pd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2316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613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ebenslau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211580" y="1857374"/>
            <a:ext cx="15679420" cy="702047"/>
          </a:xfrm>
        </p:spPr>
        <p:txBody>
          <a:bodyPr/>
          <a:lstStyle/>
          <a:p>
            <a:r>
              <a:rPr lang="de-DE" dirty="0"/>
              <a:t>Vornamen Name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1211580" y="2780238"/>
            <a:ext cx="15679420" cy="9051926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latin typeface="Calibri Light" panose="020F0302020204030204" pitchFamily="34" charset="0"/>
              </a:defRPr>
            </a:lvl1pPr>
          </a:lstStyle>
          <a:p>
            <a:pPr lvl="0"/>
            <a:r>
              <a:rPr lang="de-DE" dirty="0"/>
              <a:t>Text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99269" y="13136041"/>
            <a:ext cx="1024621" cy="325966"/>
          </a:xfrm>
        </p:spPr>
        <p:txBody>
          <a:bodyPr/>
          <a:lstStyle/>
          <a:p>
            <a:fld id="{EAC0D1F3-9957-462B-8240-8505CBC77B41}" type="datetime1">
              <a:rPr lang="de-DE" smtClean="0"/>
              <a:t>09.06.2023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änderbar im Menü „Kopf- und Fußzeile“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‹Nr.›</a:t>
            </a:fld>
            <a:endParaRPr lang="de-DE"/>
          </a:p>
        </p:txBody>
      </p:sp>
      <p:sp>
        <p:nvSpPr>
          <p:cNvPr id="11" name="Bildplatzhalter 10"/>
          <p:cNvSpPr>
            <a:spLocks noGrp="1"/>
          </p:cNvSpPr>
          <p:nvPr>
            <p:ph type="pic" sz="quarter" idx="14"/>
          </p:nvPr>
        </p:nvSpPr>
        <p:spPr>
          <a:xfrm>
            <a:off x="18452504" y="2681536"/>
            <a:ext cx="5061546" cy="49067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de-DE" dirty="0"/>
          </a:p>
        </p:txBody>
      </p:sp>
      <p:sp>
        <p:nvSpPr>
          <p:cNvPr id="9" name="Textplatzhalter 8"/>
          <p:cNvSpPr>
            <a:spLocks noGrp="1"/>
          </p:cNvSpPr>
          <p:nvPr>
            <p:ph type="body" sz="quarter" idx="15"/>
          </p:nvPr>
        </p:nvSpPr>
        <p:spPr>
          <a:xfrm>
            <a:off x="18453100" y="8037816"/>
            <a:ext cx="5060950" cy="604837"/>
          </a:xfrm>
        </p:spPr>
        <p:txBody>
          <a:bodyPr lIns="0" tIns="0" rIns="0" bIns="0" anchor="b"/>
          <a:lstStyle>
            <a:lvl1pPr marL="0" indent="0">
              <a:buNone/>
              <a:defRPr sz="3200">
                <a:latin typeface="Calibri Light" panose="020F0302020204030204" pitchFamily="34" charset="0"/>
              </a:defRPr>
            </a:lvl1pPr>
          </a:lstStyle>
          <a:p>
            <a:pPr lvl="0"/>
            <a:r>
              <a:rPr lang="de-DE" dirty="0" smtClean="0"/>
              <a:t>Textmasterformat bearbeiten</a:t>
            </a:r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6"/>
          </p:nvPr>
        </p:nvSpPr>
        <p:spPr>
          <a:xfrm>
            <a:off x="18452505" y="8651875"/>
            <a:ext cx="5061546" cy="4094163"/>
          </a:xfrm>
        </p:spPr>
        <p:txBody>
          <a:bodyPr lIns="0" tIns="0" rIns="0" bIns="0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sz="2200">
                <a:latin typeface="Calibri Light" panose="020F0302020204030204" pitchFamily="34" charset="0"/>
              </a:defRPr>
            </a:lvl1pPr>
            <a:lvl2pPr marL="271463" indent="0">
              <a:lnSpc>
                <a:spcPts val="3200"/>
              </a:lnSpc>
              <a:spcBef>
                <a:spcPts val="0"/>
              </a:spcBef>
              <a:buNone/>
              <a:defRPr sz="2200">
                <a:latin typeface="Calibri Light" panose="020F0302020204030204" pitchFamily="34" charset="0"/>
              </a:defRPr>
            </a:lvl2pPr>
            <a:lvl3pPr marL="541338" indent="0">
              <a:lnSpc>
                <a:spcPts val="3200"/>
              </a:lnSpc>
              <a:spcBef>
                <a:spcPts val="0"/>
              </a:spcBef>
              <a:buNone/>
              <a:defRPr sz="2200">
                <a:latin typeface="Calibri Light" panose="020F0302020204030204" pitchFamily="34" charset="0"/>
              </a:defRPr>
            </a:lvl3pPr>
            <a:lvl4pPr marL="804863" indent="0">
              <a:lnSpc>
                <a:spcPts val="3200"/>
              </a:lnSpc>
              <a:spcBef>
                <a:spcPts val="0"/>
              </a:spcBef>
              <a:buNone/>
              <a:defRPr sz="2200">
                <a:latin typeface="Calibri Light" panose="020F0302020204030204" pitchFamily="34" charset="0"/>
              </a:defRPr>
            </a:lvl4pPr>
            <a:lvl5pPr marL="1074737" indent="0">
              <a:lnSpc>
                <a:spcPts val="3200"/>
              </a:lnSpc>
              <a:spcBef>
                <a:spcPts val="0"/>
              </a:spcBef>
              <a:buNone/>
              <a:defRPr sz="2200">
                <a:latin typeface="Calibri Light" panose="020F0302020204030204" pitchFamily="34" charset="0"/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17323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684000" y="684000"/>
            <a:ext cx="22860000" cy="12348000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1670422"/>
          </a:xfrm>
          <a:prstGeom prst="rect">
            <a:avLst/>
          </a:prstGeom>
        </p:spPr>
        <p:txBody>
          <a:bodyPr vert="horz" lIns="216841" tIns="108420" rIns="216841" bIns="108420" rtlCol="0" anchor="b" anchorCtr="0">
            <a:noAutofit/>
          </a:bodyPr>
          <a:lstStyle/>
          <a:p>
            <a:r>
              <a:rPr lang="de-DE" dirty="0" smtClean="0"/>
              <a:t>Headline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211580" y="3081863"/>
            <a:ext cx="15679420" cy="9051926"/>
          </a:xfrm>
          <a:prstGeom prst="rect">
            <a:avLst/>
          </a:prstGeom>
        </p:spPr>
        <p:txBody>
          <a:bodyPr vert="horz" lIns="216841" tIns="108420" rIns="216841" bIns="108420" rtlCol="0">
            <a:noAutofit/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94236" y="13136041"/>
            <a:ext cx="764305" cy="32596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550">
                <a:solidFill>
                  <a:srgbClr val="3A3A39"/>
                </a:solidFill>
              </a:defRPr>
            </a:lvl1pPr>
          </a:lstStyle>
          <a:p>
            <a:fld id="{1FBE1120-855E-436C-B176-600E36C8C9E0}" type="datetime3">
              <a:rPr lang="de-DE" smtClean="0">
                <a:solidFill>
                  <a:srgbClr val="000000"/>
                </a:solidFill>
              </a:rPr>
              <a:t>09/06/23</a:t>
            </a:fld>
            <a:r>
              <a:rPr lang="de-DE" smtClean="0"/>
              <a:t> </a:t>
            </a:r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718857" y="13136041"/>
            <a:ext cx="7673340" cy="32596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550">
                <a:solidFill>
                  <a:srgbClr val="000000"/>
                </a:solidFill>
              </a:defRPr>
            </a:lvl1pPr>
          </a:lstStyle>
          <a:p>
            <a:r>
              <a:rPr lang="de-DE" smtClean="0"/>
              <a:t>Project Cook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491440" y="13136041"/>
            <a:ext cx="2023175" cy="32596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550">
                <a:solidFill>
                  <a:srgbClr val="000000"/>
                </a:solidFill>
              </a:defRPr>
            </a:lvl1pPr>
          </a:lstStyle>
          <a:p>
            <a:fld id="{86F9E007-4E12-8C4A-8DF3-5EFF1E4FD3B9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Rechteck 9"/>
          <p:cNvSpPr/>
          <p:nvPr userDrawn="1"/>
        </p:nvSpPr>
        <p:spPr>
          <a:xfrm>
            <a:off x="1423014" y="13136041"/>
            <a:ext cx="2613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1200" dirty="0" smtClean="0"/>
              <a:t>•</a:t>
            </a:r>
            <a:endParaRPr lang="de-DE" sz="1200" dirty="0"/>
          </a:p>
        </p:txBody>
      </p:sp>
      <p:pic>
        <p:nvPicPr>
          <p:cNvPr id="11" name="Grafik 10"/>
          <p:cNvPicPr>
            <a:picLocks noChangeAspect="1"/>
          </p:cNvPicPr>
          <p:nvPr userDrawn="1"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8427" y="812299"/>
            <a:ext cx="2653284" cy="891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09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2" r:id="rId4"/>
    <p:sldLayoutId id="2147483666" r:id="rId5"/>
    <p:sldLayoutId id="2147483663" r:id="rId6"/>
    <p:sldLayoutId id="2147483661" r:id="rId7"/>
    <p:sldLayoutId id="2147483664" r:id="rId8"/>
    <p:sldLayoutId id="2147483665" r:id="rId9"/>
    <p:sldLayoutId id="2147483690" r:id="rId10"/>
  </p:sldLayoutIdLst>
  <p:timing>
    <p:tnLst>
      <p:par>
        <p:cTn id="1" dur="indefinite" restart="never" nodeType="tmRoot"/>
      </p:par>
    </p:tnLst>
  </p:timing>
  <p:hf hdr="0"/>
  <p:txStyles>
    <p:titleStyle>
      <a:lvl1pPr algn="l" defTabSz="1084204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1463" indent="-271463" algn="l" defTabSz="1084204" rtl="0" eaLnBrk="1" latinLnBrk="0" hangingPunct="1">
        <a:lnSpc>
          <a:spcPts val="4400"/>
        </a:lnSpc>
        <a:spcBef>
          <a:spcPts val="3800"/>
        </a:spcBef>
        <a:buSzPct val="80000"/>
        <a:buFont typeface="Arial"/>
        <a:buChar char="•"/>
        <a:defRPr sz="3400" kern="1200">
          <a:solidFill>
            <a:srgbClr val="000000"/>
          </a:solidFill>
          <a:latin typeface="Calibri"/>
          <a:ea typeface="+mn-ea"/>
          <a:cs typeface="Calibri"/>
        </a:defRPr>
      </a:lvl1pPr>
      <a:lvl2pPr marL="541338" indent="-269875" algn="l" defTabSz="1084204" rtl="0" eaLnBrk="1" latinLnBrk="0" hangingPunct="1">
        <a:lnSpc>
          <a:spcPts val="4400"/>
        </a:lnSpc>
        <a:spcBef>
          <a:spcPts val="3800"/>
        </a:spcBef>
        <a:buSzPct val="80000"/>
        <a:buFont typeface="Arial"/>
        <a:buChar char="–"/>
        <a:defRPr sz="3400" kern="1200">
          <a:solidFill>
            <a:srgbClr val="000000"/>
          </a:solidFill>
          <a:latin typeface="Calibri"/>
          <a:ea typeface="+mn-ea"/>
          <a:cs typeface="Calibri"/>
        </a:defRPr>
      </a:lvl2pPr>
      <a:lvl3pPr marL="541338" indent="263525" algn="l" defTabSz="1084204" rtl="0" eaLnBrk="1" latinLnBrk="0" hangingPunct="1">
        <a:lnSpc>
          <a:spcPts val="4400"/>
        </a:lnSpc>
        <a:spcBef>
          <a:spcPts val="3800"/>
        </a:spcBef>
        <a:buSzPct val="80000"/>
        <a:buFont typeface="Arial"/>
        <a:buChar char="•"/>
        <a:defRPr sz="3400" kern="1200">
          <a:solidFill>
            <a:srgbClr val="000000"/>
          </a:solidFill>
          <a:latin typeface="Calibri"/>
          <a:ea typeface="+mn-ea"/>
          <a:cs typeface="Calibri"/>
        </a:defRPr>
      </a:lvl3pPr>
      <a:lvl4pPr marL="1074738" indent="-269875" algn="l" defTabSz="1084204" rtl="0" eaLnBrk="1" latinLnBrk="0" hangingPunct="1">
        <a:lnSpc>
          <a:spcPts val="4400"/>
        </a:lnSpc>
        <a:spcBef>
          <a:spcPts val="3800"/>
        </a:spcBef>
        <a:buSzPct val="80000"/>
        <a:buFont typeface="Arial"/>
        <a:buChar char="–"/>
        <a:defRPr sz="3400" kern="1200">
          <a:solidFill>
            <a:srgbClr val="000000"/>
          </a:solidFill>
          <a:latin typeface="Calibri"/>
          <a:ea typeface="+mn-ea"/>
          <a:cs typeface="Calibri"/>
        </a:defRPr>
      </a:lvl4pPr>
      <a:lvl5pPr marL="1346200" indent="-271463" algn="l" defTabSz="1084204" rtl="0" eaLnBrk="1" latinLnBrk="0" hangingPunct="1">
        <a:lnSpc>
          <a:spcPts val="4400"/>
        </a:lnSpc>
        <a:spcBef>
          <a:spcPts val="3800"/>
        </a:spcBef>
        <a:buSzPct val="80000"/>
        <a:buFont typeface="Arial"/>
        <a:buChar char="»"/>
        <a:defRPr sz="3400" kern="1200">
          <a:solidFill>
            <a:srgbClr val="000000"/>
          </a:solidFill>
          <a:latin typeface="Calibri"/>
          <a:ea typeface="+mn-ea"/>
          <a:cs typeface="Calibri"/>
        </a:defRPr>
      </a:lvl5pPr>
      <a:lvl6pPr marL="5963122" indent="-542102" algn="l" defTabSz="1084204" rtl="0" eaLnBrk="1" latinLnBrk="0" hangingPunct="1">
        <a:spcBef>
          <a:spcPct val="20000"/>
        </a:spcBef>
        <a:buFont typeface="Arial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6pPr>
      <a:lvl7pPr marL="7047327" indent="-542102" algn="l" defTabSz="1084204" rtl="0" eaLnBrk="1" latinLnBrk="0" hangingPunct="1">
        <a:spcBef>
          <a:spcPct val="20000"/>
        </a:spcBef>
        <a:buFont typeface="Arial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7pPr>
      <a:lvl8pPr marL="8131531" indent="-542102" algn="l" defTabSz="1084204" rtl="0" eaLnBrk="1" latinLnBrk="0" hangingPunct="1">
        <a:spcBef>
          <a:spcPct val="20000"/>
        </a:spcBef>
        <a:buFont typeface="Arial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8pPr>
      <a:lvl9pPr marL="9215735" indent="-542102" algn="l" defTabSz="1084204" rtl="0" eaLnBrk="1" latinLnBrk="0" hangingPunct="1">
        <a:spcBef>
          <a:spcPct val="20000"/>
        </a:spcBef>
        <a:buFont typeface="Arial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84204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68408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52612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36816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21020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05224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589429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673633" algn="l" defTabSz="1084204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" y="-10646"/>
            <a:ext cx="24228324" cy="1372664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2145591" y="3186622"/>
            <a:ext cx="10918623" cy="5864413"/>
          </a:xfrm>
        </p:spPr>
        <p:txBody>
          <a:bodyPr/>
          <a:lstStyle/>
          <a:p>
            <a:r>
              <a:rPr lang="en-US" sz="6600" dirty="0">
                <a:solidFill>
                  <a:schemeClr val="bg1"/>
                </a:solidFill>
              </a:rPr>
              <a:t>The Collison Convention 1910: Is CMI'S Oldest Convention in Need of Modernization</a:t>
            </a:r>
            <a:r>
              <a:rPr lang="en-US" sz="6600" dirty="0" smtClean="0">
                <a:solidFill>
                  <a:schemeClr val="bg1"/>
                </a:solidFill>
              </a:rPr>
              <a:t>?</a:t>
            </a:r>
            <a:br>
              <a:rPr lang="en-US" sz="6600" dirty="0" smtClean="0">
                <a:solidFill>
                  <a:schemeClr val="bg1"/>
                </a:solidFill>
              </a:rPr>
            </a:br>
            <a:r>
              <a:rPr lang="en-US" sz="6600" dirty="0">
                <a:solidFill>
                  <a:schemeClr val="bg1"/>
                </a:solidFill>
              </a:rPr>
              <a:t/>
            </a:r>
            <a:br>
              <a:rPr lang="en-US" sz="6600" dirty="0">
                <a:solidFill>
                  <a:schemeClr val="bg1"/>
                </a:solidFill>
              </a:rPr>
            </a:br>
            <a:r>
              <a:rPr lang="en-US" sz="6600" dirty="0" smtClean="0">
                <a:solidFill>
                  <a:schemeClr val="bg1"/>
                </a:solidFill>
              </a:rPr>
              <a:t>The Cons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960427" y="10101718"/>
            <a:ext cx="11976231" cy="2928480"/>
          </a:xfrm>
        </p:spPr>
        <p:txBody>
          <a:bodyPr/>
          <a:lstStyle/>
          <a:p>
            <a:r>
              <a:rPr lang="de-DE" dirty="0" err="1" smtClean="0">
                <a:solidFill>
                  <a:schemeClr val="bg1"/>
                </a:solidFill>
              </a:rPr>
              <a:t>Presented</a:t>
            </a:r>
            <a:r>
              <a:rPr lang="de-DE" dirty="0" smtClean="0">
                <a:solidFill>
                  <a:schemeClr val="bg1"/>
                </a:solidFill>
              </a:rPr>
              <a:t> </a:t>
            </a:r>
            <a:r>
              <a:rPr lang="de-DE" dirty="0" err="1" smtClean="0">
                <a:solidFill>
                  <a:schemeClr val="bg1"/>
                </a:solidFill>
              </a:rPr>
              <a:t>by</a:t>
            </a:r>
            <a:r>
              <a:rPr lang="de-DE" dirty="0" smtClean="0">
                <a:solidFill>
                  <a:schemeClr val="bg1"/>
                </a:solidFill>
              </a:rPr>
              <a:t> Prof. Dr. Dieter Schwampe</a:t>
            </a:r>
          </a:p>
          <a:p>
            <a:endParaRPr lang="de-DE" dirty="0" smtClean="0">
              <a:solidFill>
                <a:schemeClr val="bg1"/>
              </a:solidFill>
            </a:endParaRPr>
          </a:p>
          <a:p>
            <a:r>
              <a:rPr lang="de-DE" dirty="0" smtClean="0">
                <a:solidFill>
                  <a:schemeClr val="bg1"/>
                </a:solidFill>
              </a:rPr>
              <a:t>CMI Colloquium, Montreal</a:t>
            </a:r>
          </a:p>
          <a:p>
            <a:r>
              <a:rPr lang="de-DE" dirty="0" smtClean="0">
                <a:solidFill>
                  <a:schemeClr val="bg1"/>
                </a:solidFill>
              </a:rPr>
              <a:t>16 June 2023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59" y="3186622"/>
            <a:ext cx="10069631" cy="10069631"/>
          </a:xfrm>
          <a:prstGeom prst="rect">
            <a:avLst/>
          </a:prstGeom>
        </p:spPr>
      </p:pic>
      <p:sp>
        <p:nvSpPr>
          <p:cNvPr id="10" name="Flussdiagramm: Verbinder 9"/>
          <p:cNvSpPr/>
          <p:nvPr/>
        </p:nvSpPr>
        <p:spPr>
          <a:xfrm rot="21229735">
            <a:off x="2110664" y="4349198"/>
            <a:ext cx="7366128" cy="7393222"/>
          </a:xfrm>
          <a:prstGeom prst="flowChartConnector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4450" y="941426"/>
            <a:ext cx="4340429" cy="1458736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04903" y="1153911"/>
            <a:ext cx="541020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47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Jurisdictions, which do not define the term, have no difficulties in determining what a vessel is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Up to now, at IMO and IOPCF levels, attempts to agree on a definition have all failed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National laws are too different, so difficult to find unanimous support</a:t>
            </a:r>
          </a:p>
          <a:p>
            <a:r>
              <a:rPr lang="en-US" sz="4800" dirty="0">
                <a:solidFill>
                  <a:schemeClr val="tx1"/>
                </a:solidFill>
              </a:rPr>
              <a:t>Prone to create difficulties in borderline </a:t>
            </a:r>
            <a:r>
              <a:rPr lang="en-US" sz="4800" dirty="0" smtClean="0">
                <a:solidFill>
                  <a:schemeClr val="tx1"/>
                </a:solidFill>
              </a:rPr>
              <a:t>cases</a:t>
            </a:r>
            <a:endParaRPr lang="en-US" sz="4800" dirty="0">
              <a:solidFill>
                <a:schemeClr val="tx1"/>
              </a:solidFill>
            </a:endParaRPr>
          </a:p>
          <a:p>
            <a:r>
              <a:rPr lang="en-US" sz="4800" dirty="0">
                <a:solidFill>
                  <a:schemeClr val="tx1"/>
                </a:solidFill>
              </a:rPr>
              <a:t>Definition might create problems in coping with technical development</a:t>
            </a: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a definition of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“Vessel”?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01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3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This is a domestic issue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Convention states should remain free to regulate this as they like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Already now states can adopt the Convention principles for inland vessel collisions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Conflict with other legal regimes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Differences </a:t>
            </a:r>
            <a:r>
              <a:rPr lang="en-US" sz="4800" dirty="0">
                <a:solidFill>
                  <a:schemeClr val="tx1"/>
                </a:solidFill>
              </a:rPr>
              <a:t>in regulations and standards between sea-going vessels and inland navigation </a:t>
            </a:r>
            <a:r>
              <a:rPr lang="en-US" sz="4800" dirty="0" smtClean="0">
                <a:solidFill>
                  <a:schemeClr val="tx1"/>
                </a:solidFill>
              </a:rPr>
              <a:t>vessels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Potential </a:t>
            </a:r>
            <a:r>
              <a:rPr lang="en-US" sz="4800" dirty="0">
                <a:solidFill>
                  <a:schemeClr val="tx1"/>
                </a:solidFill>
              </a:rPr>
              <a:t>impact on the liability and compensation regimes in different jurisdictions, current legal regulations on the collision of vessels of inland </a:t>
            </a:r>
            <a:r>
              <a:rPr lang="en-US" sz="4800" dirty="0" smtClean="0">
                <a:solidFill>
                  <a:schemeClr val="tx1"/>
                </a:solidFill>
              </a:rPr>
              <a:t>navigation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Would bear the risk of less acceptance of w revised Convention</a:t>
            </a:r>
          </a:p>
          <a:p>
            <a:endParaRPr lang="en-US" sz="4800" dirty="0">
              <a:solidFill>
                <a:schemeClr val="tx1"/>
              </a:solidFill>
            </a:endParaRPr>
          </a:p>
          <a:p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Sall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the Convention be applicable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 any collision between vessels?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7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4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need, as Art. 13 of the Convention includes non-contact-damage. That is sufficient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Other conventions (1952 Arrest Convention) uses the term without definition, which has not created a problem.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need, as term is generally understood.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In the more than 100 years of the Convention there never appeared the need for a definition</a:t>
            </a:r>
          </a:p>
          <a:p>
            <a:r>
              <a:rPr lang="en-US" sz="4800" dirty="0">
                <a:solidFill>
                  <a:schemeClr val="tx1"/>
                </a:solidFill>
              </a:rPr>
              <a:t>No need, as </a:t>
            </a:r>
            <a:r>
              <a:rPr lang="en-US" sz="4800" dirty="0" smtClean="0">
                <a:solidFill>
                  <a:schemeClr val="tx1"/>
                </a:solidFill>
              </a:rPr>
              <a:t>Art. </a:t>
            </a:r>
            <a:r>
              <a:rPr lang="en-US" sz="4800" dirty="0">
                <a:solidFill>
                  <a:schemeClr val="tx1"/>
                </a:solidFill>
              </a:rPr>
              <a:t>1 of the Convention already includes a brief “notion” of collision when referring to an impact, causing damage, occurred between ocean-going vessels, two or more, or between those and inland navigation crafts</a:t>
            </a:r>
            <a:r>
              <a:rPr lang="en-US" sz="4800" dirty="0" smtClean="0">
                <a:solidFill>
                  <a:schemeClr val="tx1"/>
                </a:solidFill>
              </a:rPr>
              <a:t>. This is sufficient.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</a:t>
            </a:r>
            <a:r>
              <a:rPr lang="en-US" sz="4800" dirty="0">
                <a:solidFill>
                  <a:schemeClr val="tx1"/>
                </a:solidFill>
              </a:rPr>
              <a:t>serious requirement due to the “collision” concept’s non-complexity </a:t>
            </a:r>
            <a:endParaRPr lang="de-DE" sz="4800" dirty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a definition of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“Collision”?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73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5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Not between tug and two, as this is subject to contractual agreements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No, as in many jurisdictions tug and tow are considered one unit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 Convention apply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to vessels in towage situation?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7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6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</a:t>
            </a:r>
            <a:r>
              <a:rPr lang="en-US" sz="4800" dirty="0">
                <a:solidFill>
                  <a:schemeClr val="tx1"/>
                </a:solidFill>
              </a:rPr>
              <a:t>. If claimant and creditor are legally different persons, there is a claim even if the ultimate beneficial owner may be the same. </a:t>
            </a: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 Convention apply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if vessels involved are owned by the same beneficial owner?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42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7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No. Flagg state is an accepted principle in international maritime law.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Application of the Convention even for collisions where only one or even none of the vessels involved flies the flag of a member state, is questionable.</a:t>
            </a:r>
          </a:p>
          <a:p>
            <a:r>
              <a:rPr lang="en-US" sz="4800" dirty="0">
                <a:solidFill>
                  <a:schemeClr val="tx1"/>
                </a:solidFill>
              </a:rPr>
              <a:t>Confusion </a:t>
            </a:r>
            <a:r>
              <a:rPr lang="en-US" sz="4800" dirty="0" smtClean="0">
                <a:solidFill>
                  <a:schemeClr val="tx1"/>
                </a:solidFill>
              </a:rPr>
              <a:t>could </a:t>
            </a:r>
            <a:r>
              <a:rPr lang="en-US" sz="4800" dirty="0">
                <a:solidFill>
                  <a:schemeClr val="tx1"/>
                </a:solidFill>
              </a:rPr>
              <a:t>occur </a:t>
            </a:r>
            <a:r>
              <a:rPr lang="en-US" sz="4800" dirty="0" smtClean="0">
                <a:solidFill>
                  <a:schemeClr val="tx1"/>
                </a:solidFill>
              </a:rPr>
              <a:t>if one </a:t>
            </a:r>
            <a:r>
              <a:rPr lang="en-US" sz="4800" dirty="0">
                <a:solidFill>
                  <a:schemeClr val="tx1"/>
                </a:solidFill>
              </a:rPr>
              <a:t>vessel </a:t>
            </a:r>
            <a:r>
              <a:rPr lang="en-US" sz="4800" dirty="0" smtClean="0">
                <a:solidFill>
                  <a:schemeClr val="tx1"/>
                </a:solidFill>
              </a:rPr>
              <a:t>sues </a:t>
            </a:r>
            <a:r>
              <a:rPr lang="en-US" sz="4800" dirty="0">
                <a:solidFill>
                  <a:schemeClr val="tx1"/>
                </a:solidFill>
              </a:rPr>
              <a:t>the other in one jurisdiction under the new CC regime, and the other vessel </a:t>
            </a:r>
            <a:r>
              <a:rPr lang="en-US" sz="4800" dirty="0" smtClean="0">
                <a:solidFill>
                  <a:schemeClr val="tx1"/>
                </a:solidFill>
              </a:rPr>
              <a:t>commences </a:t>
            </a:r>
            <a:r>
              <a:rPr lang="en-US" sz="4800" dirty="0">
                <a:solidFill>
                  <a:schemeClr val="tx1"/>
                </a:solidFill>
              </a:rPr>
              <a:t>proceedings under her internal/flag laws on collision in another jurisdiction</a:t>
            </a:r>
            <a:r>
              <a:rPr lang="en-US" sz="48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No. Rule should be like in the 1989 </a:t>
            </a:r>
            <a:r>
              <a:rPr lang="en-US" sz="4800" dirty="0">
                <a:solidFill>
                  <a:schemeClr val="tx1"/>
                </a:solidFill>
              </a:rPr>
              <a:t>Salvage Convention:  Convention shall apply whenever judicial or arbitral proceedings relating to matters dealt with in the Convention itself are brought in a State </a:t>
            </a:r>
            <a:r>
              <a:rPr lang="en-US" sz="4800" dirty="0" smtClean="0">
                <a:solidFill>
                  <a:schemeClr val="tx1"/>
                </a:solidFill>
              </a:rPr>
              <a:t>Party.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need, as Art. 12 already now allows national laws to provide this.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At least not for EEZ collisions, as this </a:t>
            </a:r>
            <a:r>
              <a:rPr lang="en-US" sz="4800" dirty="0">
                <a:solidFill>
                  <a:schemeClr val="tx1"/>
                </a:solidFill>
              </a:rPr>
              <a:t>may not </a:t>
            </a:r>
            <a:r>
              <a:rPr lang="en-US" sz="4800" dirty="0" smtClean="0">
                <a:solidFill>
                  <a:schemeClr val="tx1"/>
                </a:solidFill>
              </a:rPr>
              <a:t>be </a:t>
            </a:r>
            <a:r>
              <a:rPr lang="en-US" sz="4800" dirty="0">
                <a:solidFill>
                  <a:schemeClr val="tx1"/>
                </a:solidFill>
              </a:rPr>
              <a:t>compatible with the jurisdictional rights of a coastal State under </a:t>
            </a:r>
            <a:r>
              <a:rPr lang="en-US" sz="4800" dirty="0" smtClean="0">
                <a:solidFill>
                  <a:schemeClr val="tx1"/>
                </a:solidFill>
              </a:rPr>
              <a:t>UNCLOS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 scope of application only be dependent on occurrence in a member state?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60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8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No. There is no EU flag, so there are no EU flag regulations.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Not before study what positive and negative effects this might have.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No, as it would mix states’ individual positions with their relationship with a REIO.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Not necessary, if a new CC does not deal with enforcement and recognition.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Not necessary, because 23 of 27 EU member states are Convention states already.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 Convention have a REIO-Clause?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7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9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Other conventions providing for n-fault liability (like CLC and Fund) are public policy instruments. The concept cannot be transferred to private property claims in a collision scenario. Regarding loss of life/personal injury, passengers and seamen are properly protected by the Athens Convention and the Maritime Labor Code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No-fault liability would be an obstacle to ratification for many current member states.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convincing arguments why no-fault liability should be necessary.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Apportionment of liability on basis of respective fault is a main principle of the Convention. No-fault liability would inconsistent with this.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May be different in respect of MASS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no-fault liability?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1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10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need. Current reference to fault of the vessel has proven sufficient.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If the Convention specified the person, the claimant would have to prove this, but may not have access to the information required.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Specification of who must be at fault could narrow the application of the Convention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be a determination whose fault is required??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72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11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need. Current system works.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No, this could limit the application of the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No, this could be an obstacle for ratification.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No. There may be various parties who should be entitled to pursue their claims.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No, this should be left to national law.</a:t>
            </a:r>
          </a:p>
          <a:p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a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determination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who has the right to bring suit?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12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need. Current system works.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reasonable ground why channeling should be introduced.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reason why a person at fault and subject to tort liability should be released from such liability because it is channeled to the owner.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Collision claims being substantially tort claims, any limitation of those who have a right to bring suit would be problematic and against the general tort concepts which have no such limitation.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No, this could limit the application of the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Channeling of liability is a concept for public interest no-fault conventions. It has no place in the area of collision liability.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liability be channeled to the owner only?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0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13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No. No compelling need.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Separate liability is in line with the error in navigation </a:t>
            </a:r>
            <a:r>
              <a:rPr lang="en-US" sz="4800" dirty="0" err="1" smtClean="0">
                <a:solidFill>
                  <a:schemeClr val="tx1"/>
                </a:solidFill>
              </a:rPr>
              <a:t>defence</a:t>
            </a:r>
            <a:r>
              <a:rPr lang="en-US" sz="4800" dirty="0" smtClean="0">
                <a:solidFill>
                  <a:schemeClr val="tx1"/>
                </a:solidFill>
              </a:rPr>
              <a:t>. Joint liability would disturb this.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No. If it were introduced, “both to blame collision clauses” would wipe out the effect anyhow.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Joint liability could lead to attempts to circumvent limitation under LLMC.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need, as property usually is insured.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Other conventions provide for joint liability only in the area of public interest. Property claims are no such claims.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joint liability for property damage?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54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14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No. This should be left to national law.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compelling need for the Convention to deal with it.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 Convention include damage to property not on board?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7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15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No, should remain completely fault-based.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</a:t>
            </a:r>
            <a:r>
              <a:rPr lang="en-US" sz="4800" dirty="0" smtClean="0">
                <a:solidFill>
                  <a:schemeClr val="tx1"/>
                </a:solidFill>
              </a:rPr>
              <a:t>, that goes too far. Perhaps define defects, which lead to liability.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No. In particular it would be difficult to define what is a defect.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No. No-fault liability for defects would be in contradiction with fault-based liability under the Hague-Visby-Rules.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Also in respect of defective vessels, liability should require fault of the owner in respect of the defect.</a:t>
            </a: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strict liability for damage by defective vessels?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02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16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It would be difficult and time-consuming to find out what presumptions are internationally accepted and how they deviate from local rules.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It is just impossible to do so.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Such rules might prevent wide acceptance of a revised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Presumptions are a procedural aspect and should be subject to the </a:t>
            </a:r>
            <a:r>
              <a:rPr lang="en-US" sz="4800" dirty="0" err="1" smtClean="0">
                <a:solidFill>
                  <a:schemeClr val="tx1"/>
                </a:solidFill>
              </a:rPr>
              <a:t>lex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err="1" smtClean="0">
                <a:solidFill>
                  <a:schemeClr val="tx1"/>
                </a:solidFill>
              </a:rPr>
              <a:t>fori</a:t>
            </a:r>
            <a:r>
              <a:rPr lang="en-US" sz="48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There is no evidence why there should be a need for such rules. The system is working well.</a:t>
            </a: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rules on presumptions?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32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17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Not, if there is strong opposition.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need, as the current system based on national laws is working.</a:t>
            </a:r>
            <a:endParaRPr lang="en-US" sz="4800" dirty="0" smtClean="0">
              <a:solidFill>
                <a:schemeClr val="tx1"/>
              </a:solidFill>
            </a:endParaRPr>
          </a:p>
          <a:p>
            <a:r>
              <a:rPr lang="en-US" sz="4800" dirty="0" smtClean="0">
                <a:solidFill>
                  <a:schemeClr val="tx1"/>
                </a:solidFill>
              </a:rPr>
              <a:t>Such rules could create conflicts with different national legal systems.</a:t>
            </a:r>
            <a:endParaRPr lang="en-US" sz="4800" dirty="0" smtClean="0">
              <a:solidFill>
                <a:schemeClr val="tx1"/>
              </a:solidFill>
            </a:endParaRPr>
          </a:p>
          <a:p>
            <a:r>
              <a:rPr lang="en-US" sz="4800" dirty="0" smtClean="0">
                <a:solidFill>
                  <a:schemeClr val="tx1"/>
                </a:solidFill>
              </a:rPr>
              <a:t>National rules on damages differ significantly. If the Convention contained own rules, it might not be accepted by many states.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In any event, the particulars listed in the Lisbon Rules are too detailed.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If such rules are incorporated, at least moral damages should be left out and remain subject to national applicable laws.</a:t>
            </a: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rules on recoverable damage?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23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18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>
                <a:solidFill>
                  <a:schemeClr val="tx1"/>
                </a:solidFill>
              </a:rPr>
              <a:t>Mandatory insurance should remain reserved for matters of specific overriding importance, such as pollution, loss of life. These areas have their own conventions, including mandatory insurance (Athens; CLC; Bunkers).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Property (ship and cargo) is usually insured anyhow, so there is insurance protection existing. Mandatory insurance would only be a benefit for other insurers. No need for that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Already now maritime liens and arrest give protection.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Incentive to loss prevention might suffer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It would create difficulties in view of different insurance markets for </a:t>
            </a:r>
            <a:r>
              <a:rPr lang="en-US" sz="4800" dirty="0">
                <a:solidFill>
                  <a:schemeClr val="tx1"/>
                </a:solidFill>
              </a:rPr>
              <a:t>collision </a:t>
            </a:r>
            <a:r>
              <a:rPr lang="en-US" sz="4800" dirty="0" smtClean="0">
                <a:solidFill>
                  <a:schemeClr val="tx1"/>
                </a:solidFill>
              </a:rPr>
              <a:t>risks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Query</a:t>
            </a:r>
            <a:r>
              <a:rPr lang="en-US" sz="4800" dirty="0">
                <a:solidFill>
                  <a:schemeClr val="tx1"/>
                </a:solidFill>
              </a:rPr>
              <a:t>, whether the Convention would be the right place for such a rule</a:t>
            </a:r>
            <a:r>
              <a:rPr lang="en-US" sz="4800" dirty="0" smtClean="0">
                <a:solidFill>
                  <a:schemeClr val="tx1"/>
                </a:solidFill>
              </a:rPr>
              <a:t>. If it is desired, it should be dealt with in LLMC (see the European Directive 2009/20)</a:t>
            </a:r>
            <a:endParaRPr lang="en-US" sz="4800" dirty="0">
              <a:solidFill>
                <a:schemeClr val="tx1"/>
              </a:solidFill>
            </a:endParaRPr>
          </a:p>
          <a:p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mandatory insurance?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7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19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need. Ship and cargo are usually insured. Such subrogated insurers do not need a direct action against collision liability insurers.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Passengers and crew are already protected by other conventions with direct action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Maritime liens and arrest possibilities give enough protection.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established need for direct action. Current system works.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Shipowners </a:t>
            </a:r>
            <a:r>
              <a:rPr lang="en-US" sz="4800" dirty="0">
                <a:solidFill>
                  <a:schemeClr val="tx1"/>
                </a:solidFill>
              </a:rPr>
              <a:t>would be completely out of the picture when dealing with their liabilities.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In practice, in a collision case insurers are involved from the very beginning and essentially handle the case.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In view of the market split between P&amp;I and H&amp;M, direct action would be difficult to handle. E.g. different renewal dates, different cover concepts.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Could work against a wide acceptance of a revised Convention.</a:t>
            </a:r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If so, shall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there be 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direct action?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83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20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Only such, which the revised Convention provides for. 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Matter for national legislation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If so, shall the insurers benefit from cover </a:t>
            </a:r>
            <a:r>
              <a:rPr lang="en-US" b="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defences</a:t>
            </a: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1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21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Not necessary, current system works.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Purpose of the Convention is to harmonize “certain rules”!, not </a:t>
            </a:r>
            <a:r>
              <a:rPr lang="en-US" sz="4800" dirty="0" err="1" smtClean="0">
                <a:solidFill>
                  <a:schemeClr val="tx1"/>
                </a:solidFill>
              </a:rPr>
              <a:t>tp</a:t>
            </a:r>
            <a:r>
              <a:rPr lang="en-US" sz="4800" dirty="0" smtClean="0">
                <a:solidFill>
                  <a:schemeClr val="tx1"/>
                </a:solidFill>
              </a:rPr>
              <a:t> provide a complete regulation.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Probably will not find enough support and prevent wide acceptance of a revised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With EU, the Rome II Regulation is in force. EU states have no own competence.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CMI </a:t>
            </a:r>
            <a:r>
              <a:rPr lang="en-US" sz="4800" dirty="0">
                <a:solidFill>
                  <a:schemeClr val="tx1"/>
                </a:solidFill>
              </a:rPr>
              <a:t>Rio 1977 draft convention contains such rules, but did not get in </a:t>
            </a:r>
            <a:r>
              <a:rPr lang="en-US" sz="4800" dirty="0" smtClean="0">
                <a:solidFill>
                  <a:schemeClr val="tx1"/>
                </a:solidFill>
              </a:rPr>
              <a:t>force.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Rules like Art. 4 of </a:t>
            </a:r>
            <a:r>
              <a:rPr lang="en-US" sz="4800" dirty="0">
                <a:solidFill>
                  <a:schemeClr val="tx1"/>
                </a:solidFill>
              </a:rPr>
              <a:t>the CMI Rio 1977 draft convention </a:t>
            </a:r>
            <a:r>
              <a:rPr lang="en-US" sz="4800" dirty="0" smtClean="0">
                <a:solidFill>
                  <a:schemeClr val="tx1"/>
                </a:solidFill>
              </a:rPr>
              <a:t>(“law of the court”) leads to an unwanted “race to the court”.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Applicable law will anyhow mostly be agreed between the parties to the dispute.</a:t>
            </a:r>
            <a:endParaRPr lang="en-US" sz="4800" dirty="0">
              <a:solidFill>
                <a:schemeClr val="tx1"/>
              </a:solidFill>
            </a:endParaRPr>
          </a:p>
          <a:p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private international law rules on the applicable law?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42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22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Not necessary, Rules of the 1952 Convention suffice.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Revised Convention should </a:t>
            </a:r>
            <a:r>
              <a:rPr lang="en-US" sz="4800" dirty="0" err="1" smtClean="0">
                <a:solidFill>
                  <a:schemeClr val="tx1"/>
                </a:solidFill>
              </a:rPr>
              <a:t>njot</a:t>
            </a:r>
            <a:r>
              <a:rPr lang="en-US" sz="4800" dirty="0" smtClean="0">
                <a:solidFill>
                  <a:schemeClr val="tx1"/>
                </a:solidFill>
              </a:rPr>
              <a:t> be in conflict with the 1952 Convention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Purpose of the Convention is to harmonize “certain rules”, not to provide a complete regulation.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Probably will not find enough support and prevent wide acceptance of a revised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With EU, the Brussels Regulation is in force. EU states have no own competence.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Jurisdiction will anyhow mostly be agreed between the parties to the dispute.</a:t>
            </a:r>
            <a:endParaRPr lang="en-US" sz="4800" dirty="0">
              <a:solidFill>
                <a:schemeClr val="tx1"/>
              </a:solidFill>
            </a:endParaRPr>
          </a:p>
          <a:p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rules on jurisdiction?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23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need, as probably all jurisdictions will have their own rules in this respect.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Any rules on this should, if at all, become rules of the 1952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Conventions containing such rules are such of public interest. This is not the case with collision liability.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Liability is usually insured, and insurers will usually honor a judgment.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Probably will not find enough support and prevent wide acceptance of a revised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Such rules would likely be in conflict with EU legislation. EU states have no own competence.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Guarantees provided by insurers will usually deal with this as well.</a:t>
            </a:r>
            <a:endParaRPr lang="en-US" sz="4800" dirty="0">
              <a:solidFill>
                <a:schemeClr val="tx1"/>
              </a:solidFill>
            </a:endParaRPr>
          </a:p>
          <a:p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rules on recognition and enforcement?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55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24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Why is there a need? Why does the current Convention not apply to MASS?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Current Convention governs MASS already. However, clarification may be useful.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Regulating MASS in a revised Convention is too early.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Collision Convention cannot regulate MASS before general legal criteria are agreed at IMO.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need to include now, but revised Convention should safeguard it can be applied also to MASS.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MASS will require revision of some of the rules, but it would be too early now.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Appropriate body for rules on MASS is the IMO</a:t>
            </a: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an express rule on MASS?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66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/>
          <p:cNvSpPr/>
          <p:nvPr/>
        </p:nvSpPr>
        <p:spPr>
          <a:xfrm>
            <a:off x="0" y="0"/>
            <a:ext cx="24231600" cy="137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3910" y="-1"/>
            <a:ext cx="511768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25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>
          <a:xfrm>
            <a:off x="225468" y="2079322"/>
            <a:ext cx="18740958" cy="10855628"/>
          </a:xfrm>
        </p:spPr>
        <p:txBody>
          <a:bodyPr/>
          <a:lstStyle/>
          <a:p>
            <a:r>
              <a:rPr lang="en-US" sz="4800" dirty="0" smtClean="0">
                <a:solidFill>
                  <a:schemeClr val="tx1"/>
                </a:solidFill>
              </a:rPr>
              <a:t>No revision. The Convention was and is sufficient and widely accepted.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revision before established rules on MASS are existing.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Better not to touch the Convention, but agree on a Protocol.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More investigation needed. Too detailed a revision would deter adherence.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revision which includes mandatory insurance and direct action.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No revision, but rather an entirely new one.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Some aspects might be altered, but they are not important enough to revise the existing Convention.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A revision with too many changes might not get universal acceptance.</a:t>
            </a:r>
          </a:p>
          <a:p>
            <a:r>
              <a:rPr lang="en-US" sz="4800" dirty="0" smtClean="0">
                <a:solidFill>
                  <a:schemeClr val="tx1"/>
                </a:solidFill>
              </a:rPr>
              <a:t>The strength of the Convention is its simplicity. Any revision would be longer, more complicated and attract less support.</a:t>
            </a:r>
          </a:p>
          <a:p>
            <a:endParaRPr lang="en-US" sz="4800" dirty="0" smtClean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>
          <a:xfrm>
            <a:off x="1211580" y="889000"/>
            <a:ext cx="15679420" cy="964852"/>
          </a:xfrm>
        </p:spPr>
        <p:txBody>
          <a:bodyPr/>
          <a:lstStyle/>
          <a:p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b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Shall there be a revision of the Convention at all? </a:t>
            </a:r>
            <a:endParaRPr lang="en-US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44991" y="1183211"/>
            <a:ext cx="3308043" cy="111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13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24231599" cy="13716001"/>
          </a:xfrm>
          <a:prstGeom prst="rect">
            <a:avLst/>
          </a:prstGeom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t>26</a:t>
            </a:fld>
            <a:endParaRPr lang="de-DE"/>
          </a:p>
        </p:txBody>
      </p:sp>
      <p:pic>
        <p:nvPicPr>
          <p:cNvPr id="13" name="Grafik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668" y="1177637"/>
            <a:ext cx="4375839" cy="1470637"/>
          </a:xfrm>
          <a:prstGeom prst="rect">
            <a:avLst/>
          </a:prstGeom>
        </p:spPr>
      </p:pic>
      <p:sp>
        <p:nvSpPr>
          <p:cNvPr id="7" name="Textplatzhalter 1">
            <a:extLst>
              <a:ext uri="{FF2B5EF4-FFF2-40B4-BE49-F238E27FC236}">
                <a16:creationId xmlns:a16="http://schemas.microsoft.com/office/drawing/2014/main" id="{89D6859B-ABF1-BC4A-8C8C-AC530CC157B1}"/>
              </a:ext>
            </a:extLst>
          </p:cNvPr>
          <p:cNvSpPr>
            <a:spLocks noGrp="1"/>
          </p:cNvSpPr>
          <p:nvPr/>
        </p:nvSpPr>
        <p:spPr>
          <a:xfrm>
            <a:off x="1249692" y="9330930"/>
            <a:ext cx="2699501" cy="32837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80601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lang="de-DE" sz="1800" b="0" kern="1200" cap="none" baseline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223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4643" indent="-3644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tabLst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4867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>
                <a:solidFill>
                  <a:schemeClr val="bg1"/>
                </a:solidFill>
              </a:rPr>
              <a:t>FRANKFURT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Hamburger Allee 4</a:t>
            </a:r>
          </a:p>
          <a:p>
            <a:r>
              <a:rPr lang="de-DE" dirty="0">
                <a:solidFill>
                  <a:schemeClr val="bg1"/>
                </a:solidFill>
              </a:rPr>
              <a:t>60486 Frankfurt am Main</a:t>
            </a:r>
          </a:p>
          <a:p>
            <a:r>
              <a:rPr lang="de-DE" dirty="0" smtClean="0">
                <a:solidFill>
                  <a:schemeClr val="bg1"/>
                </a:solidFill>
              </a:rPr>
              <a:t>Germany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T +49-69 97 98 85 0</a:t>
            </a:r>
          </a:p>
          <a:p>
            <a:r>
              <a:rPr lang="de-DE" dirty="0">
                <a:solidFill>
                  <a:schemeClr val="bg1"/>
                </a:solidFill>
              </a:rPr>
              <a:t>F +49-69 97 98 85 85</a:t>
            </a:r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F357CDF2-C71B-6849-B98D-6E14D439584D}"/>
              </a:ext>
            </a:extLst>
          </p:cNvPr>
          <p:cNvSpPr>
            <a:spLocks noGrp="1"/>
          </p:cNvSpPr>
          <p:nvPr/>
        </p:nvSpPr>
        <p:spPr>
          <a:xfrm>
            <a:off x="4918562" y="9330930"/>
            <a:ext cx="2699501" cy="32837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80601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lang="de-DE" sz="1800" b="0" kern="1200" cap="none" baseline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223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4643" indent="-3644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tabLst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4867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>
                <a:solidFill>
                  <a:schemeClr val="bg1"/>
                </a:solidFill>
              </a:rPr>
              <a:t>MÜNCHEN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Oberanger 34–36</a:t>
            </a:r>
          </a:p>
          <a:p>
            <a:r>
              <a:rPr lang="de-DE" dirty="0">
                <a:solidFill>
                  <a:schemeClr val="bg1"/>
                </a:solidFill>
              </a:rPr>
              <a:t>80331 München</a:t>
            </a:r>
          </a:p>
          <a:p>
            <a:r>
              <a:rPr lang="de-DE" dirty="0" smtClean="0">
                <a:solidFill>
                  <a:schemeClr val="bg1"/>
                </a:solidFill>
              </a:rPr>
              <a:t>Germany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T +49-89 388 08 0</a:t>
            </a:r>
          </a:p>
          <a:p>
            <a:r>
              <a:rPr lang="de-DE" dirty="0">
                <a:solidFill>
                  <a:schemeClr val="bg1"/>
                </a:solidFill>
              </a:rPr>
              <a:t>F +49-89 388 08 101 </a:t>
            </a:r>
          </a:p>
        </p:txBody>
      </p:sp>
      <p:sp>
        <p:nvSpPr>
          <p:cNvPr id="9" name="Textplatzhalter 3">
            <a:extLst>
              <a:ext uri="{FF2B5EF4-FFF2-40B4-BE49-F238E27FC236}">
                <a16:creationId xmlns:a16="http://schemas.microsoft.com/office/drawing/2014/main" id="{DA5AF825-3F08-AA47-A04C-EF3C6459019B}"/>
              </a:ext>
            </a:extLst>
          </p:cNvPr>
          <p:cNvSpPr>
            <a:spLocks noGrp="1"/>
          </p:cNvSpPr>
          <p:nvPr/>
        </p:nvSpPr>
        <p:spPr>
          <a:xfrm>
            <a:off x="8638840" y="9330930"/>
            <a:ext cx="2699501" cy="32837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80601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lang="de-DE" sz="1800" b="0" kern="1200" cap="none" baseline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223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4643" indent="-3644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tabLst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4867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>
                <a:solidFill>
                  <a:schemeClr val="bg1"/>
                </a:solidFill>
              </a:rPr>
              <a:t>HAMBURG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Große Elbstraße 36</a:t>
            </a:r>
          </a:p>
          <a:p>
            <a:r>
              <a:rPr lang="de-DE" dirty="0">
                <a:solidFill>
                  <a:schemeClr val="bg1"/>
                </a:solidFill>
              </a:rPr>
              <a:t>22767 Hamburg</a:t>
            </a:r>
          </a:p>
          <a:p>
            <a:r>
              <a:rPr lang="de-DE" dirty="0">
                <a:solidFill>
                  <a:schemeClr val="bg1"/>
                </a:solidFill>
              </a:rPr>
              <a:t>Germany</a:t>
            </a:r>
          </a:p>
          <a:p>
            <a:r>
              <a:rPr lang="de-DE" dirty="0">
                <a:solidFill>
                  <a:schemeClr val="bg1"/>
                </a:solidFill>
              </a:rPr>
              <a:t>T +49-40 31 77 97 0</a:t>
            </a:r>
          </a:p>
          <a:p>
            <a:r>
              <a:rPr lang="de-DE" dirty="0">
                <a:solidFill>
                  <a:schemeClr val="bg1"/>
                </a:solidFill>
              </a:rPr>
              <a:t>F +49-40 31 77 97 77 </a:t>
            </a:r>
          </a:p>
        </p:txBody>
      </p:sp>
      <p:sp>
        <p:nvSpPr>
          <p:cNvPr id="10" name="Textplatzhalter 4">
            <a:extLst>
              <a:ext uri="{FF2B5EF4-FFF2-40B4-BE49-F238E27FC236}">
                <a16:creationId xmlns:a16="http://schemas.microsoft.com/office/drawing/2014/main" id="{C022F404-FC89-EA45-812C-C86BB08826A6}"/>
              </a:ext>
            </a:extLst>
          </p:cNvPr>
          <p:cNvSpPr>
            <a:spLocks noGrp="1"/>
          </p:cNvSpPr>
          <p:nvPr/>
        </p:nvSpPr>
        <p:spPr>
          <a:xfrm>
            <a:off x="12392510" y="9330930"/>
            <a:ext cx="2699501" cy="32837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80601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lang="de-DE" sz="1800" b="0" kern="1200" cap="none" baseline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223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4643" indent="-3644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tabLst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4867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>
                <a:solidFill>
                  <a:schemeClr val="bg1"/>
                </a:solidFill>
              </a:rPr>
              <a:t>BERLIN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Kurfürstendamm 54/55</a:t>
            </a:r>
          </a:p>
          <a:p>
            <a:r>
              <a:rPr lang="de-DE" dirty="0">
                <a:solidFill>
                  <a:schemeClr val="bg1"/>
                </a:solidFill>
              </a:rPr>
              <a:t>10707 Berlin</a:t>
            </a:r>
          </a:p>
          <a:p>
            <a:r>
              <a:rPr lang="de-DE" dirty="0">
                <a:solidFill>
                  <a:schemeClr val="bg1"/>
                </a:solidFill>
              </a:rPr>
              <a:t>Germany</a:t>
            </a:r>
          </a:p>
          <a:p>
            <a:r>
              <a:rPr lang="de-DE" dirty="0">
                <a:solidFill>
                  <a:schemeClr val="bg1"/>
                </a:solidFill>
              </a:rPr>
              <a:t>T +49-30 814 59 13 00</a:t>
            </a:r>
          </a:p>
          <a:p>
            <a:r>
              <a:rPr lang="de-DE" dirty="0">
                <a:solidFill>
                  <a:schemeClr val="bg1"/>
                </a:solidFill>
              </a:rPr>
              <a:t>F +49-30 814 59 13 99</a:t>
            </a:r>
          </a:p>
        </p:txBody>
      </p:sp>
      <p:sp>
        <p:nvSpPr>
          <p:cNvPr id="11" name="Textplatzhalter 5">
            <a:extLst>
              <a:ext uri="{FF2B5EF4-FFF2-40B4-BE49-F238E27FC236}">
                <a16:creationId xmlns:a16="http://schemas.microsoft.com/office/drawing/2014/main" id="{5EF4E246-3D30-1F42-8AC0-0505AE2A791F}"/>
              </a:ext>
            </a:extLst>
          </p:cNvPr>
          <p:cNvSpPr>
            <a:spLocks noGrp="1"/>
          </p:cNvSpPr>
          <p:nvPr/>
        </p:nvSpPr>
        <p:spPr>
          <a:xfrm>
            <a:off x="16145139" y="9330930"/>
            <a:ext cx="2930959" cy="32837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80601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lang="de-DE" sz="1800" b="0" kern="1200" cap="none" baseline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223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4643" indent="-3644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tabLst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4867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>
                <a:solidFill>
                  <a:schemeClr val="bg1"/>
                </a:solidFill>
              </a:rPr>
              <a:t>LEER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Am alten Handelshafen 3A</a:t>
            </a:r>
          </a:p>
          <a:p>
            <a:r>
              <a:rPr lang="de-DE" dirty="0">
                <a:solidFill>
                  <a:schemeClr val="bg1"/>
                </a:solidFill>
              </a:rPr>
              <a:t>26789 Leer</a:t>
            </a:r>
          </a:p>
          <a:p>
            <a:r>
              <a:rPr lang="de-DE" dirty="0">
                <a:solidFill>
                  <a:schemeClr val="bg1"/>
                </a:solidFill>
              </a:rPr>
              <a:t>Germany</a:t>
            </a:r>
          </a:p>
          <a:p>
            <a:r>
              <a:rPr lang="de-DE" dirty="0">
                <a:solidFill>
                  <a:schemeClr val="bg1"/>
                </a:solidFill>
              </a:rPr>
              <a:t>T +49-491 960 71 0</a:t>
            </a:r>
          </a:p>
          <a:p>
            <a:r>
              <a:rPr lang="de-DE" dirty="0">
                <a:solidFill>
                  <a:schemeClr val="bg1"/>
                </a:solidFill>
              </a:rPr>
              <a:t>F +49-491 960 71 20</a:t>
            </a:r>
          </a:p>
        </p:txBody>
      </p:sp>
      <p:sp>
        <p:nvSpPr>
          <p:cNvPr id="14" name="Textplatzhalter 6">
            <a:extLst>
              <a:ext uri="{FF2B5EF4-FFF2-40B4-BE49-F238E27FC236}">
                <a16:creationId xmlns:a16="http://schemas.microsoft.com/office/drawing/2014/main" id="{27D4FB87-B82A-2C4F-BD27-66C6C49049F4}"/>
              </a:ext>
            </a:extLst>
          </p:cNvPr>
          <p:cNvSpPr>
            <a:spLocks noGrp="1"/>
          </p:cNvSpPr>
          <p:nvPr/>
        </p:nvSpPr>
        <p:spPr>
          <a:xfrm>
            <a:off x="20050950" y="9330930"/>
            <a:ext cx="2930959" cy="32837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806011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lang="de-DE" sz="1800" b="0" kern="1200" cap="none" baseline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223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14643" indent="-3644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tabLst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4867" indent="-350223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Symbol" panose="05050102010706020507" pitchFamily="18" charset="2"/>
              <a:buChar char="-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60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b="1" dirty="0">
                <a:solidFill>
                  <a:schemeClr val="bg1"/>
                </a:solidFill>
              </a:rPr>
              <a:t>DRESDEN</a:t>
            </a:r>
            <a:endParaRPr lang="de-DE" dirty="0">
              <a:solidFill>
                <a:schemeClr val="bg1"/>
              </a:solidFill>
            </a:endParaRPr>
          </a:p>
          <a:p>
            <a:r>
              <a:rPr lang="de-DE" dirty="0">
                <a:solidFill>
                  <a:schemeClr val="bg1"/>
                </a:solidFill>
              </a:rPr>
              <a:t>Am Brauhaus 1</a:t>
            </a:r>
          </a:p>
          <a:p>
            <a:r>
              <a:rPr lang="de-DE" dirty="0">
                <a:solidFill>
                  <a:schemeClr val="bg1"/>
                </a:solidFill>
              </a:rPr>
              <a:t>01099 Dresden</a:t>
            </a:r>
          </a:p>
          <a:p>
            <a:r>
              <a:rPr lang="de-DE" dirty="0">
                <a:solidFill>
                  <a:schemeClr val="bg1"/>
                </a:solidFill>
              </a:rPr>
              <a:t>Germany</a:t>
            </a:r>
          </a:p>
          <a:p>
            <a:r>
              <a:rPr lang="de-DE" dirty="0">
                <a:solidFill>
                  <a:schemeClr val="bg1"/>
                </a:solidFill>
              </a:rPr>
              <a:t>T +49-351 866 59 0</a:t>
            </a:r>
          </a:p>
          <a:p>
            <a:r>
              <a:rPr lang="de-DE" dirty="0">
                <a:solidFill>
                  <a:schemeClr val="bg1"/>
                </a:solidFill>
              </a:rPr>
              <a:t>F +49-351 866 59 59</a:t>
            </a:r>
          </a:p>
          <a:p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5293895" y="5269832"/>
            <a:ext cx="137822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800" dirty="0" err="1" smtClean="0">
                <a:solidFill>
                  <a:schemeClr val="bg1"/>
                </a:solidFill>
              </a:rPr>
              <a:t>Thank</a:t>
            </a:r>
            <a:r>
              <a:rPr lang="de-DE" sz="4800" dirty="0" smtClean="0">
                <a:solidFill>
                  <a:schemeClr val="bg1"/>
                </a:solidFill>
              </a:rPr>
              <a:t> </a:t>
            </a:r>
            <a:r>
              <a:rPr lang="de-DE" sz="4800" dirty="0" err="1" smtClean="0">
                <a:solidFill>
                  <a:schemeClr val="bg1"/>
                </a:solidFill>
              </a:rPr>
              <a:t>you</a:t>
            </a:r>
            <a:r>
              <a:rPr lang="de-DE" sz="4800" dirty="0" smtClean="0">
                <a:solidFill>
                  <a:schemeClr val="bg1"/>
                </a:solidFill>
              </a:rPr>
              <a:t> </a:t>
            </a:r>
            <a:r>
              <a:rPr lang="de-DE" sz="4800" dirty="0" err="1" smtClean="0">
                <a:solidFill>
                  <a:schemeClr val="bg1"/>
                </a:solidFill>
              </a:rPr>
              <a:t>for</a:t>
            </a:r>
            <a:r>
              <a:rPr lang="de-DE" sz="4800" dirty="0" smtClean="0">
                <a:solidFill>
                  <a:schemeClr val="bg1"/>
                </a:solidFill>
              </a:rPr>
              <a:t> </a:t>
            </a:r>
            <a:r>
              <a:rPr lang="de-DE" sz="4800" dirty="0" err="1" smtClean="0">
                <a:solidFill>
                  <a:schemeClr val="bg1"/>
                </a:solidFill>
              </a:rPr>
              <a:t>your</a:t>
            </a:r>
            <a:r>
              <a:rPr lang="de-DE" sz="4800" dirty="0" smtClean="0">
                <a:solidFill>
                  <a:schemeClr val="bg1"/>
                </a:solidFill>
              </a:rPr>
              <a:t> </a:t>
            </a:r>
            <a:r>
              <a:rPr lang="de-DE" sz="4800" dirty="0" err="1" smtClean="0">
                <a:solidFill>
                  <a:schemeClr val="bg1"/>
                </a:solidFill>
              </a:rPr>
              <a:t>attention</a:t>
            </a:r>
            <a:endParaRPr lang="de-DE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3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067929" cy="13716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1"/>
                </a:solidFill>
              </a:rPr>
              <a:t>PROF. DR. DIETER SCHWAMPE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9E007-4E12-8C4A-8DF3-5EFF1E4FD3B9}" type="slidenum">
              <a:rPr lang="de-DE" smtClean="0"/>
              <a:pPr/>
              <a:t>27</a:t>
            </a:fld>
            <a:endParaRPr lang="de-DE"/>
          </a:p>
        </p:txBody>
      </p:sp>
      <p:pic>
        <p:nvPicPr>
          <p:cNvPr id="9" name="Bildplatzhalter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9601" y="3386917"/>
            <a:ext cx="3287595" cy="3287595"/>
          </a:xfrm>
          <a:prstGeom prst="rect">
            <a:avLst/>
          </a:prstGeom>
        </p:spPr>
      </p:pic>
      <p:sp>
        <p:nvSpPr>
          <p:cNvPr id="10" name="Textplatzhalter 3"/>
          <p:cNvSpPr txBox="1">
            <a:spLocks/>
          </p:cNvSpPr>
          <p:nvPr/>
        </p:nvSpPr>
        <p:spPr>
          <a:xfrm>
            <a:off x="19788510" y="7456078"/>
            <a:ext cx="4128765" cy="383514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484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789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350223" indent="-350223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789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714643" indent="-36442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-"/>
              <a:tabLst/>
              <a:defRPr sz="1789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064867" indent="-350223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789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Symbol" panose="05050102010706020507" pitchFamily="18" charset="2"/>
              <a:buChar char="-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Arial" panose="020B0604020202020204" pitchFamily="34" charset="0"/>
              <a:buChar char="•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Symbol" panose="05050102010706020507" pitchFamily="18" charset="2"/>
              <a:buChar char="-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Arial" panose="020B0604020202020204" pitchFamily="34" charset="0"/>
              <a:buChar char="•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b="0" dirty="0">
                <a:solidFill>
                  <a:srgbClr val="434242"/>
                </a:solidFill>
                <a:latin typeface="Arial" panose="020B0604020202020204"/>
              </a:rPr>
              <a:t>PROF. DR. DIETER </a:t>
            </a:r>
            <a:r>
              <a:rPr lang="de-DE" b="0" dirty="0" smtClean="0">
                <a:solidFill>
                  <a:srgbClr val="434242"/>
                </a:solidFill>
                <a:latin typeface="Arial" panose="020B0604020202020204"/>
              </a:rPr>
              <a:t>SCHWAMPE</a:t>
            </a:r>
          </a:p>
          <a:p>
            <a:pPr lvl="0"/>
            <a:endParaRPr lang="de-DE" sz="1800" b="0" noProof="0" dirty="0">
              <a:solidFill>
                <a:srgbClr val="434242"/>
              </a:solidFill>
              <a:latin typeface="Arial" panose="020B0604020202020204"/>
            </a:endParaRPr>
          </a:p>
          <a:p>
            <a:pPr lvl="0"/>
            <a:r>
              <a:rPr kumimoji="0" lang="de-DE" sz="1800" b="0" i="0" u="none" strike="noStrike" kern="1200" cap="all" spc="0" normalizeH="0" baseline="0" noProof="0" dirty="0" smtClean="0">
                <a:ln>
                  <a:noFill/>
                </a:ln>
                <a:solidFill>
                  <a:srgbClr val="434242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PARTNER</a:t>
            </a:r>
          </a:p>
          <a:p>
            <a:pPr marL="0" marR="0" lvl="0" indent="0" algn="l" defTabSz="1806011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all" spc="0" normalizeH="0" baseline="0" noProof="0" dirty="0" smtClean="0">
              <a:ln>
                <a:noFill/>
              </a:ln>
              <a:solidFill>
                <a:srgbClr val="4342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1806011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all" spc="0" normalizeH="0" baseline="0" noProof="0" dirty="0" smtClean="0">
                <a:ln>
                  <a:noFill/>
                </a:ln>
                <a:solidFill>
                  <a:srgbClr val="434242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MARITIME INDUSTRY, </a:t>
            </a:r>
          </a:p>
          <a:p>
            <a:pPr marL="0" marR="0" lvl="0" indent="0" algn="l" defTabSz="1806011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all" spc="0" normalizeH="0" baseline="0" noProof="0" dirty="0" smtClean="0">
                <a:ln>
                  <a:noFill/>
                </a:ln>
                <a:solidFill>
                  <a:srgbClr val="434242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INSURANCE</a:t>
            </a:r>
          </a:p>
          <a:p>
            <a:pPr marL="0" marR="0" lvl="0" indent="0" algn="l" defTabSz="1806011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all" spc="0" normalizeH="0" baseline="0" noProof="0" dirty="0" smtClean="0">
              <a:ln>
                <a:noFill/>
              </a:ln>
              <a:solidFill>
                <a:srgbClr val="4342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1806011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1800" b="0" dirty="0" err="1" smtClean="0">
                <a:solidFill>
                  <a:srgbClr val="434242"/>
                </a:solidFill>
                <a:latin typeface="Arial" panose="020B0604020202020204"/>
              </a:rPr>
              <a:t>Contact</a:t>
            </a:r>
            <a:endParaRPr lang="de-DE" sz="1800" b="0" dirty="0" smtClean="0">
              <a:solidFill>
                <a:srgbClr val="434242"/>
              </a:solidFill>
              <a:latin typeface="Arial" panose="020B0604020202020204"/>
            </a:endParaRPr>
          </a:p>
          <a:p>
            <a:pPr lvl="0">
              <a:defRPr/>
            </a:pPr>
            <a:r>
              <a:rPr lang="de-DE" sz="1800" b="0" dirty="0">
                <a:solidFill>
                  <a:srgbClr val="434242"/>
                </a:solidFill>
                <a:latin typeface="Arial" panose="020B0604020202020204"/>
              </a:rPr>
              <a:t>+49-40 31 77 97 20</a:t>
            </a:r>
          </a:p>
          <a:p>
            <a:pPr lvl="0">
              <a:defRPr/>
            </a:pPr>
            <a:r>
              <a:rPr lang="de-DE" sz="1800" b="0" dirty="0" smtClean="0">
                <a:solidFill>
                  <a:srgbClr val="434242"/>
                </a:solidFill>
                <a:latin typeface="Arial" panose="020B0604020202020204"/>
              </a:rPr>
              <a:t>d.schwampe@asd-law.com</a:t>
            </a:r>
            <a:endParaRPr kumimoji="0" lang="de-DE" sz="1800" b="0" i="0" u="none" strike="noStrike" kern="1200" cap="all" spc="0" normalizeH="0" baseline="0" noProof="0" dirty="0">
              <a:ln>
                <a:noFill/>
              </a:ln>
              <a:solidFill>
                <a:srgbClr val="4342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5" name="Inhaltsplatzhalter 4">
            <a:extLst>
              <a:ext uri="{FF2B5EF4-FFF2-40B4-BE49-F238E27FC236}">
                <a16:creationId xmlns:a16="http://schemas.microsoft.com/office/drawing/2014/main" id="{F46C1993-42B3-461D-89E0-E2F4AA4E637C}"/>
              </a:ext>
            </a:extLst>
          </p:cNvPr>
          <p:cNvSpPr txBox="1">
            <a:spLocks/>
          </p:cNvSpPr>
          <p:nvPr/>
        </p:nvSpPr>
        <p:spPr>
          <a:xfrm>
            <a:off x="1211582" y="3386917"/>
            <a:ext cx="17000218" cy="9217026"/>
          </a:xfrm>
          <a:prstGeom prst="rect">
            <a:avLst/>
          </a:prstGeom>
        </p:spPr>
        <p:txBody>
          <a:bodyPr/>
          <a:lstStyle>
            <a:lvl1pPr marL="0" indent="0" algn="l" defTabSz="1806011" rtl="0" eaLnBrk="1" latinLnBrk="0" hangingPunct="1">
              <a:lnSpc>
                <a:spcPct val="114000"/>
              </a:lnSpc>
              <a:spcBef>
                <a:spcPts val="994"/>
              </a:spcBef>
              <a:spcAft>
                <a:spcPts val="1988"/>
              </a:spcAft>
              <a:buFontTx/>
              <a:buNone/>
              <a:defRPr sz="2783" b="1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Tx/>
              <a:buNone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3222" indent="-53322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Arial" panose="020B0604020202020204" pitchFamily="34" charset="0"/>
              <a:buChar char="•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68021" indent="-534800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Symbol" panose="05050102010706020507" pitchFamily="18" charset="2"/>
              <a:buChar char="-"/>
              <a:tabLst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1243" indent="-53322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Arial" panose="020B0604020202020204" pitchFamily="34" charset="0"/>
              <a:buChar char="•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34464" indent="-53322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Symbol" panose="05050102010706020507" pitchFamily="18" charset="2"/>
              <a:buChar char="-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7686" indent="-53322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Arial" panose="020B0604020202020204" pitchFamily="34" charset="0"/>
              <a:buChar char="•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15718" indent="-448032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Symbol" panose="05050102010706020507" pitchFamily="18" charset="2"/>
              <a:buChar char="-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49904" indent="-547421" algn="l" defTabSz="1806011" rtl="0" eaLnBrk="1" latinLnBrk="0" hangingPunct="1">
              <a:lnSpc>
                <a:spcPct val="114000"/>
              </a:lnSpc>
              <a:spcBef>
                <a:spcPts val="0"/>
              </a:spcBef>
              <a:spcAft>
                <a:spcPts val="1590"/>
              </a:spcAft>
              <a:buFont typeface="Arial" panose="020B0604020202020204" pitchFamily="34" charset="0"/>
              <a:buChar char="•"/>
              <a:defRPr sz="23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2"/>
            <a:r>
              <a:rPr lang="en-GB" sz="4800" dirty="0" smtClean="0">
                <a:solidFill>
                  <a:schemeClr val="bg2"/>
                </a:solidFill>
              </a:rPr>
              <a:t>ASD: 		Senior Insurance Partner</a:t>
            </a:r>
          </a:p>
          <a:p>
            <a:pPr lvl="2"/>
            <a:r>
              <a:rPr lang="en-GB" sz="4800" dirty="0">
                <a:solidFill>
                  <a:schemeClr val="bg2"/>
                </a:solidFill>
              </a:rPr>
              <a:t>CMI:			Vice President								Co-Chair </a:t>
            </a:r>
            <a:r>
              <a:rPr lang="en-GB" sz="4800" dirty="0" smtClean="0">
                <a:solidFill>
                  <a:schemeClr val="bg2"/>
                </a:solidFill>
              </a:rPr>
              <a:t>SC on </a:t>
            </a:r>
            <a:r>
              <a:rPr lang="en-GB" sz="4800" dirty="0">
                <a:solidFill>
                  <a:schemeClr val="bg2"/>
                </a:solidFill>
              </a:rPr>
              <a:t>Unified Interpretation				</a:t>
            </a:r>
            <a:r>
              <a:rPr lang="en-GB" sz="4800" dirty="0" smtClean="0">
                <a:solidFill>
                  <a:schemeClr val="bg2"/>
                </a:solidFill>
              </a:rPr>
              <a:t>Member </a:t>
            </a:r>
            <a:r>
              <a:rPr lang="en-GB" sz="4800" dirty="0">
                <a:solidFill>
                  <a:schemeClr val="bg2"/>
                </a:solidFill>
              </a:rPr>
              <a:t>IWG Marine Insurance					Member IWG Autonomous Vessels					Member IWG 1910 Collision Convention</a:t>
            </a:r>
          </a:p>
          <a:p>
            <a:pPr lvl="2"/>
            <a:r>
              <a:rPr lang="en-GB" sz="4800" dirty="0" smtClean="0">
                <a:solidFill>
                  <a:schemeClr val="bg2"/>
                </a:solidFill>
              </a:rPr>
              <a:t>IUMI</a:t>
            </a:r>
            <a:r>
              <a:rPr lang="en-GB" sz="4800" dirty="0">
                <a:solidFill>
                  <a:schemeClr val="bg2"/>
                </a:solidFill>
              </a:rPr>
              <a:t>	:		</a:t>
            </a:r>
            <a:r>
              <a:rPr lang="en-GB" sz="4800" dirty="0" smtClean="0">
                <a:solidFill>
                  <a:schemeClr val="bg2"/>
                </a:solidFill>
              </a:rPr>
              <a:t>Member </a:t>
            </a:r>
            <a:r>
              <a:rPr lang="en-GB" sz="4800" dirty="0">
                <a:solidFill>
                  <a:schemeClr val="bg2"/>
                </a:solidFill>
              </a:rPr>
              <a:t>Salvage </a:t>
            </a:r>
            <a:r>
              <a:rPr lang="en-GB" sz="4800" dirty="0" smtClean="0">
                <a:solidFill>
                  <a:schemeClr val="bg2"/>
                </a:solidFill>
              </a:rPr>
              <a:t>Forum</a:t>
            </a:r>
          </a:p>
          <a:p>
            <a:pPr lvl="2"/>
            <a:r>
              <a:rPr lang="en-GB" sz="4800" dirty="0" smtClean="0">
                <a:solidFill>
                  <a:schemeClr val="bg2"/>
                </a:solidFill>
              </a:rPr>
              <a:t>German Maritime						           Law Association</a:t>
            </a:r>
            <a:r>
              <a:rPr lang="en-GB" sz="4800">
                <a:solidFill>
                  <a:schemeClr val="bg2"/>
                </a:solidFill>
              </a:rPr>
              <a:t>: </a:t>
            </a:r>
            <a:r>
              <a:rPr lang="en-GB" sz="4800" smtClean="0">
                <a:solidFill>
                  <a:schemeClr val="bg2"/>
                </a:solidFill>
              </a:rPr>
              <a:t>	President</a:t>
            </a:r>
            <a:r>
              <a:rPr lang="en-GB" sz="4800" dirty="0">
                <a:solidFill>
                  <a:schemeClr val="bg2"/>
                </a:solidFill>
              </a:rPr>
              <a:t>		</a:t>
            </a:r>
            <a:endParaRPr lang="en-GB" sz="4800" dirty="0" smtClean="0">
              <a:solidFill>
                <a:schemeClr val="bg2"/>
              </a:solidFill>
            </a:endParaRPr>
          </a:p>
          <a:p>
            <a:pPr lvl="2"/>
            <a:endParaRPr lang="en-GB" sz="4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58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E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gAAAAAAAAAFAAAACQAAAF9pZD0kLl9pZAEDAAAAAAADAAAAAQADAAAAIwAAAENvbWJpSW5kZXg9JC5OYW1lICsgJ18nICsgJC5WZXJzaW9uAQQAAAAAAAQAAAABAAQ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IAAAAAAAAAAwAAAAMAAAAA/////wQASw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QAAAACABAAC5ShEaEHXPJOmI/otAj4Qg8FAAAAAAADAAAAAAADAAAAAwADAAEA////////BAAAAAMAEAALAwMd9xfnpEO+0V8AKDjbaQUAAAABAAMAAAACAAMAAAA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DAAAAAP////8EACAMAAAAAAAAAAAAACAB////////////////AAAA////////////////BAAAAAMA////////BA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QAgAf///////////////wAADv///////wQ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IAAQEDAAAAAgD///////8aAAZMaW5rZWRTaGFwZXNEYXRhUHJvcGVydHlfMAUAAAAAAAQAAAADAAQAAAABAAMAAgEDAAAAAwD///////8lAAZMaW5rZWRTaGFwZVByZXNlbnRhdGlvblNldHRpbmdzRGF0YV8wBQAAAAEABAAAAAAABAAAAAIABA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BAAAAAD/////AgCODgAAAAAAAAAAAAD/////gwCDAAAABV9pZAAQAAAABJShEaEHXPJOmI/otAj4Qg8DRGF0YQAbAAAABExpbmtlZFNoYXBlRGF0YQAFAAAAAAACTmFtZQAZAAAATGlua2VkU2hhcGVzRGF0YVByb3BlcnR5ABBWZXJzaW9uAAAAAAAJTGFzdFdyaXRlAB+pIVR+AQAAAAEA/////8YAxgAAAAVfaWQAEAAAAAQDAx33F+ekQ77RXwAoONtpA0RhdGEAUwAAAAhQcmVzZW50YXRpb25TY2FubmVkRm9yTGlua2VkU2hhcGVzAAECTnVtYmVyRm9ybWF0U2VwYXJhdG9yTW9kZQAKAAAAQXV0b21hdGljAAACTmFtZQAkAAAATGlua2VkU2hhcGVQcmVzZW50YXRpb25TZXR0aW5nc0RhdGEAEFZlcnNpb24AAAAAAAlMYXN0V3JpdGUASKkhVH4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B_LENGTH" val="24576"/>
</p:tagLst>
</file>

<file path=ppt/theme/theme1.xml><?xml version="1.0" encoding="utf-8"?>
<a:theme xmlns:a="http://schemas.openxmlformats.org/drawingml/2006/main" name="Office-Design">
  <a:themeElements>
    <a:clrScheme name="Benutzerdefiniert 54">
      <a:dk1>
        <a:srgbClr val="000000"/>
      </a:dk1>
      <a:lt1>
        <a:sysClr val="window" lastClr="FFFFFF"/>
      </a:lt1>
      <a:dk2>
        <a:srgbClr val="000000"/>
      </a:dk2>
      <a:lt2>
        <a:srgbClr val="FFFFFF"/>
      </a:lt2>
      <a:accent1>
        <a:srgbClr val="114666"/>
      </a:accent1>
      <a:accent2>
        <a:srgbClr val="C05F6E"/>
      </a:accent2>
      <a:accent3>
        <a:srgbClr val="777A7A"/>
      </a:accent3>
      <a:accent4>
        <a:srgbClr val="5A7B92"/>
      </a:accent4>
      <a:accent5>
        <a:srgbClr val="A6C2C8"/>
      </a:accent5>
      <a:accent6>
        <a:srgbClr val="777A7A"/>
      </a:accent6>
      <a:hlink>
        <a:srgbClr val="114666"/>
      </a:hlink>
      <a:folHlink>
        <a:srgbClr val="3A3A3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2568</Words>
  <Application>Microsoft Office PowerPoint</Application>
  <PresentationFormat>Benutzerdefiniert</PresentationFormat>
  <Paragraphs>236</Paragraphs>
  <Slides>27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Wingdings</vt:lpstr>
      <vt:lpstr>Office-Design</vt:lpstr>
      <vt:lpstr>The Collison Convention 1910: Is CMI'S Oldest Convention in Need of Modernization?  The Cons</vt:lpstr>
      <vt:lpstr>Shall there be a definition of “Vessel”?</vt:lpstr>
      <vt:lpstr>Sall the Convention be applicable to any collision between vessels?</vt:lpstr>
      <vt:lpstr>Shall there be a definition of “Collision”?</vt:lpstr>
      <vt:lpstr>Shall the Convention apply to vessels in towage situation?</vt:lpstr>
      <vt:lpstr>Shall the Convention apply if vessels involved are owned by the same beneficial owner?</vt:lpstr>
      <vt:lpstr> Shall the scope of application only be dependent on occurrence in a member state?</vt:lpstr>
      <vt:lpstr> Shall the Convention have a REIO-Clause?</vt:lpstr>
      <vt:lpstr> Shall there be no-fault liability?</vt:lpstr>
      <vt:lpstr> Shall there be a determination whose fault is required??</vt:lpstr>
      <vt:lpstr> Shall there be a determination who has the right to bring suit?</vt:lpstr>
      <vt:lpstr> Shall liability be channeled to the owner only?</vt:lpstr>
      <vt:lpstr> Shall there be joint liability for property damage?</vt:lpstr>
      <vt:lpstr> Shall the Convention include damage to property not on board?</vt:lpstr>
      <vt:lpstr> Shall there be strict liability for damage by defective vessels? </vt:lpstr>
      <vt:lpstr> Shall there be rules on presumptions? </vt:lpstr>
      <vt:lpstr> Shall there be rules on recoverable damage? </vt:lpstr>
      <vt:lpstr> Shall there be mandatory insurance? </vt:lpstr>
      <vt:lpstr> If so, shall there be direct action? </vt:lpstr>
      <vt:lpstr> If so, shall the insurers benefit from cover defences? </vt:lpstr>
      <vt:lpstr> Shall there be private international law rules on the applicable law? </vt:lpstr>
      <vt:lpstr> shall there be rules on jurisdiction? </vt:lpstr>
      <vt:lpstr> Shall there be rules on recognition and enforcement? </vt:lpstr>
      <vt:lpstr> Shall there be an express rule on MASS? </vt:lpstr>
      <vt:lpstr> Shall there be a revision of the Convention at all? </vt:lpstr>
      <vt:lpstr>PowerPoint-Präsentation</vt:lpstr>
      <vt:lpstr>PROF. DR. DIETER SCHWAMPE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Markus Drangsal</dc:creator>
  <cp:lastModifiedBy>ARNECKE SIBETH DABELSTEIN</cp:lastModifiedBy>
  <cp:revision>212</cp:revision>
  <dcterms:created xsi:type="dcterms:W3CDTF">2018-04-30T15:54:41Z</dcterms:created>
  <dcterms:modified xsi:type="dcterms:W3CDTF">2023-06-09T11:45:26Z</dcterms:modified>
</cp:coreProperties>
</file>