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8"/>
  </p:handoutMasterIdLst>
  <p:sldIdLst>
    <p:sldId id="256" r:id="rId2"/>
    <p:sldId id="263" r:id="rId3"/>
    <p:sldId id="265" r:id="rId4"/>
    <p:sldId id="258" r:id="rId5"/>
    <p:sldId id="259" r:id="rId6"/>
    <p:sldId id="260" r:id="rId7"/>
  </p:sldIdLst>
  <p:sldSz cx="9144000" cy="6858000" type="screen4x3"/>
  <p:notesSz cx="6950075" cy="9236075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8" autoAdjust="0"/>
    <p:restoredTop sz="94686" autoAdjust="0"/>
  </p:normalViewPr>
  <p:slideViewPr>
    <p:cSldViewPr>
      <p:cViewPr varScale="1">
        <p:scale>
          <a:sx n="77" d="100"/>
          <a:sy n="77" d="100"/>
        </p:scale>
        <p:origin x="38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2329" cy="462120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936173" y="0"/>
            <a:ext cx="3012329" cy="462120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pPr>
              <a:defRPr/>
            </a:pPr>
            <a:fld id="{440FD1A0-7153-44F1-928C-1B89EEBE40F0}" type="datetimeFigureOut">
              <a:rPr lang="fr-CA"/>
              <a:pPr>
                <a:defRPr/>
              </a:pPr>
              <a:t>2023-06-09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772378"/>
            <a:ext cx="3012329" cy="462120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936173" y="8772378"/>
            <a:ext cx="3012329" cy="462120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pPr>
              <a:defRPr/>
            </a:pPr>
            <a:fld id="{34B635F3-B136-412D-8939-445C3C8E52A8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95540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DAD4B-3CC2-4CB9-BF59-E143EC77B1FC}" type="datetimeFigureOut">
              <a:rPr lang="fr-FR"/>
              <a:pPr>
                <a:defRPr/>
              </a:pPr>
              <a:t>09/06/2023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EB276-EDDF-4E79-B53E-9BA37669FA1D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4D1C25-7E85-43C7-B404-7D078FCC6CA1}" type="datetimeFigureOut">
              <a:rPr lang="fr-FR"/>
              <a:pPr>
                <a:defRPr/>
              </a:pPr>
              <a:t>09/06/2023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92DCA0-0961-448D-B83F-BD2990244D8B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CADDAA-F289-4532-B6C2-548713B13B4D}" type="datetimeFigureOut">
              <a:rPr lang="fr-FR"/>
              <a:pPr>
                <a:defRPr/>
              </a:pPr>
              <a:t>09/06/2023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BA7A0A-213D-4D93-BE15-A72EF452A262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4B29C8-1B94-4777-8D01-CE107C6EE414}" type="datetimeFigureOut">
              <a:rPr lang="fr-FR"/>
              <a:pPr>
                <a:defRPr/>
              </a:pPr>
              <a:t>09/06/2023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06088-87B0-4CB6-B156-5D29BD98926F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61598B-8B9E-4480-8070-729EC9C455A5}" type="datetimeFigureOut">
              <a:rPr lang="fr-FR"/>
              <a:pPr>
                <a:defRPr/>
              </a:pPr>
              <a:t>09/06/2023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9F4054-6563-4CF6-A497-CA84D3E5DA2F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53031A-F7E3-4AE7-B90A-0FCE19A4DBF4}" type="datetimeFigureOut">
              <a:rPr lang="fr-FR"/>
              <a:pPr>
                <a:defRPr/>
              </a:pPr>
              <a:t>09/06/2023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23AB74-F2EB-4A79-B955-7F34CB008EA2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8357B-3430-4B2F-AEEC-C6C13484A789}" type="datetimeFigureOut">
              <a:rPr lang="fr-FR"/>
              <a:pPr>
                <a:defRPr/>
              </a:pPr>
              <a:t>09/06/2023</a:t>
            </a:fld>
            <a:endParaRPr lang="fr-CA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42045E-E1DF-4FD4-9C48-7BAA3D6310C4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7A401F-4738-4798-95C0-2C52ED326AE6}" type="datetimeFigureOut">
              <a:rPr lang="fr-FR"/>
              <a:pPr>
                <a:defRPr/>
              </a:pPr>
              <a:t>09/06/2023</a:t>
            </a:fld>
            <a:endParaRPr lang="fr-CA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2535E0-1D50-43E9-937F-2AED4BB3B5FF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6" descr="PPT94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4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F84298-501A-4E3A-8FC6-FBBBCF917BCB}" type="datetimeFigureOut">
              <a:rPr lang="fr-FR"/>
              <a:pPr>
                <a:defRPr/>
              </a:pPr>
              <a:t>09/06/2023</a:t>
            </a:fld>
            <a:endParaRPr lang="fr-CA"/>
          </a:p>
        </p:txBody>
      </p:sp>
      <p:sp>
        <p:nvSpPr>
          <p:cNvPr id="5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24136D-AB67-4F1B-8450-ADF1A3B5D763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4E34F4-16C1-42BF-89EA-90A2002D160C}" type="datetimeFigureOut">
              <a:rPr lang="fr-FR"/>
              <a:pPr>
                <a:defRPr/>
              </a:pPr>
              <a:t>09/06/2023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5C76F-4377-44AB-90AA-32954DDB9E47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CA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C091F5-7772-4C8B-B538-EB314A8845ED}" type="datetimeFigureOut">
              <a:rPr lang="fr-FR"/>
              <a:pPr>
                <a:defRPr/>
              </a:pPr>
              <a:t>09/06/2023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4BEC91-EC8B-4EE9-883A-A3126B4F9EBB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2051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3D4523F-9E56-49C4-8259-85C71A4A206D}" type="datetimeFigureOut">
              <a:rPr lang="fr-FR"/>
              <a:pPr>
                <a:defRPr/>
              </a:pPr>
              <a:t>09/06/2023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E1661EA-E956-4D4D-8DDA-42C39500F85C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7" r:id="rId1"/>
    <p:sldLayoutId id="2147484118" r:id="rId2"/>
    <p:sldLayoutId id="2147484119" r:id="rId3"/>
    <p:sldLayoutId id="2147484120" r:id="rId4"/>
    <p:sldLayoutId id="2147484121" r:id="rId5"/>
    <p:sldLayoutId id="2147484122" r:id="rId6"/>
    <p:sldLayoutId id="2147484127" r:id="rId7"/>
    <p:sldLayoutId id="2147484123" r:id="rId8"/>
    <p:sldLayoutId id="2147484124" r:id="rId9"/>
    <p:sldLayoutId id="2147484125" r:id="rId10"/>
    <p:sldLayoutId id="214748412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0" y="1676400"/>
            <a:ext cx="9144000" cy="6096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lnSpc>
                <a:spcPts val="5400"/>
              </a:lnSpc>
              <a:spcAft>
                <a:spcPts val="1800"/>
              </a:spcAft>
              <a:defRPr/>
            </a:pPr>
            <a:r>
              <a:rPr lang="fr-CA" cap="small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CA" cap="small" dirty="0">
                <a:latin typeface="Times New Roman" pitchFamily="18" charset="0"/>
                <a:cs typeface="Times New Roman" pitchFamily="18" charset="0"/>
              </a:rPr>
            </a:br>
            <a:r>
              <a:rPr lang="fr-CA" cap="small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CA" cap="small" dirty="0">
                <a:latin typeface="Times New Roman" pitchFamily="18" charset="0"/>
                <a:cs typeface="Times New Roman" pitchFamily="18" charset="0"/>
              </a:rPr>
            </a:br>
            <a:r>
              <a:rPr lang="fr-CA" cap="small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CA" cap="small" dirty="0">
                <a:latin typeface="Times New Roman" pitchFamily="18" charset="0"/>
                <a:cs typeface="Times New Roman" pitchFamily="18" charset="0"/>
              </a:rPr>
            </a:br>
            <a:r>
              <a:rPr lang="fr-CA" b="1" cap="small" dirty="0">
                <a:latin typeface="Times New Roman" pitchFamily="18" charset="0"/>
                <a:cs typeface="Times New Roman" pitchFamily="18" charset="0"/>
              </a:rPr>
              <a:t>The Collision Convention 1910</a:t>
            </a:r>
            <a:br>
              <a:rPr lang="fr-CA" b="1" cap="small" dirty="0">
                <a:latin typeface="Times New Roman" pitchFamily="18" charset="0"/>
                <a:cs typeface="Times New Roman" pitchFamily="18" charset="0"/>
              </a:rPr>
            </a:br>
            <a:r>
              <a:rPr lang="fr-CA" b="1" cap="small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CA" b="1" cap="small" dirty="0">
                <a:latin typeface="Times New Roman" pitchFamily="18" charset="0"/>
                <a:cs typeface="Times New Roman" pitchFamily="18" charset="0"/>
              </a:rPr>
            </a:br>
            <a:r>
              <a:rPr lang="fr-CA" b="1" cap="small" dirty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fr-CA" b="1" cap="small" dirty="0" err="1">
                <a:latin typeface="Times New Roman" pitchFamily="18" charset="0"/>
                <a:cs typeface="Times New Roman" pitchFamily="18" charset="0"/>
              </a:rPr>
              <a:t>CMI’s</a:t>
            </a:r>
            <a:r>
              <a:rPr lang="fr-CA" b="1" cap="small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CA" b="1" cap="small" dirty="0" err="1">
                <a:latin typeface="Times New Roman" pitchFamily="18" charset="0"/>
                <a:cs typeface="Times New Roman" pitchFamily="18" charset="0"/>
              </a:rPr>
              <a:t>Oldest</a:t>
            </a:r>
            <a:r>
              <a:rPr lang="fr-CA" b="1" cap="small" dirty="0">
                <a:latin typeface="Times New Roman" pitchFamily="18" charset="0"/>
                <a:cs typeface="Times New Roman" pitchFamily="18" charset="0"/>
              </a:rPr>
              <a:t> Convention </a:t>
            </a:r>
            <a:br>
              <a:rPr lang="fr-CA" b="1" cap="small" dirty="0">
                <a:latin typeface="Times New Roman" pitchFamily="18" charset="0"/>
                <a:cs typeface="Times New Roman" pitchFamily="18" charset="0"/>
              </a:rPr>
            </a:br>
            <a:r>
              <a:rPr lang="fr-CA" b="1" cap="small">
                <a:latin typeface="Times New Roman" pitchFamily="18" charset="0"/>
                <a:cs typeface="Times New Roman" pitchFamily="18" charset="0"/>
              </a:rPr>
              <a:t>in Need </a:t>
            </a:r>
            <a:r>
              <a:rPr lang="fr-CA" b="1" cap="small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fr-CA" b="1" cap="small" dirty="0" err="1">
                <a:latin typeface="Times New Roman" pitchFamily="18" charset="0"/>
                <a:cs typeface="Times New Roman" pitchFamily="18" charset="0"/>
              </a:rPr>
              <a:t>Modernization</a:t>
            </a:r>
            <a:r>
              <a:rPr lang="fr-CA" b="1" cap="small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pPr eaLnBrk="1" hangingPunct="1"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Ø"/>
            </a:pPr>
            <a:endParaRPr lang="en-CA" dirty="0"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CA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Routine Updating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CA" sz="3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“Vessel”.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CA" sz="3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“Collision”</a:t>
            </a:r>
            <a:r>
              <a:rPr lang="en-CA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CA" sz="3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Scope of application.</a:t>
            </a:r>
            <a:endParaRPr lang="en-CA" dirty="0"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CA" sz="3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Internal waters only or EEZ</a:t>
            </a:r>
            <a:r>
              <a:rPr lang="en-CA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CA" sz="3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Flagged in a Convention State only</a:t>
            </a:r>
            <a:r>
              <a:rPr lang="en-CA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CA" sz="3200" dirty="0">
                <a:latin typeface="Times New Roman" pitchFamily="18" charset="0"/>
                <a:cs typeface="Times New Roman" pitchFamily="18" charset="0"/>
              </a:rPr>
              <a:t>Or in any state where arrest is made?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None/>
            </a:pPr>
            <a:endParaRPr lang="en-CA" dirty="0"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lnSpc>
                <a:spcPct val="150000"/>
              </a:lnSpc>
              <a:buFont typeface="Arial" charset="0"/>
              <a:buChar char="•"/>
            </a:pPr>
            <a:endParaRPr lang="en-CA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pPr eaLnBrk="1" hangingPunct="1"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Ø"/>
            </a:pPr>
            <a:endParaRPr lang="en-CA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en-CA" dirty="0">
                <a:latin typeface="Times New Roman" pitchFamily="18" charset="0"/>
                <a:cs typeface="Times New Roman" pitchFamily="18" charset="0"/>
              </a:rPr>
              <a:t>Modernization of Application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CA" sz="3200" dirty="0">
                <a:latin typeface="Times New Roman" pitchFamily="18" charset="0"/>
                <a:cs typeface="Times New Roman" pitchFamily="18" charset="0"/>
              </a:rPr>
              <a:t>The Convention v. international private law.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CA" sz="3200" dirty="0">
                <a:latin typeface="Times New Roman" pitchFamily="18" charset="0"/>
                <a:cs typeface="Times New Roman" pitchFamily="18" charset="0"/>
              </a:rPr>
              <a:t>A jurisdiction clause even for the EU?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CA" sz="3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A regional economic integration clause</a:t>
            </a:r>
            <a:r>
              <a:rPr lang="en-CA" sz="32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CA" sz="3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Recognition and enforcement provisions</a:t>
            </a:r>
            <a:r>
              <a:rPr lang="en-CA" sz="32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CA" sz="3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Even from a non-party state court</a:t>
            </a:r>
            <a:r>
              <a:rPr lang="en-CA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CA" sz="3200" dirty="0">
                <a:latin typeface="Times New Roman" pitchFamily="18" charset="0"/>
                <a:cs typeface="Times New Roman" pitchFamily="18" charset="0"/>
              </a:rPr>
              <a:t>What about contractual relations with cargo?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None/>
            </a:pPr>
            <a:endParaRPr lang="en-CA" dirty="0"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lnSpc>
                <a:spcPct val="150000"/>
              </a:lnSpc>
              <a:buFont typeface="Arial" charset="0"/>
              <a:buChar char="•"/>
            </a:pPr>
            <a:endParaRPr lang="en-C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670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745163"/>
          </a:xfrm>
        </p:spPr>
        <p:txBody>
          <a:bodyPr/>
          <a:lstStyle/>
          <a:p>
            <a:pPr eaLnBrk="1" hangingPunct="1"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Ø"/>
            </a:pPr>
            <a:endParaRPr lang="en-CA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en-CA" dirty="0">
                <a:latin typeface="Times New Roman" pitchFamily="18" charset="0"/>
                <a:cs typeface="Times New Roman" pitchFamily="18" charset="0"/>
              </a:rPr>
              <a:t>Non-routine Modernization - Liability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CA" dirty="0">
                <a:latin typeface="Times New Roman" pitchFamily="18" charset="0"/>
                <a:cs typeface="Times New Roman" pitchFamily="18" charset="0"/>
              </a:rPr>
              <a:t>Should liability remain fault-based?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CA" dirty="0">
                <a:latin typeface="Times New Roman" pitchFamily="18" charset="0"/>
                <a:cs typeface="Times New Roman" pitchFamily="18" charset="0"/>
              </a:rPr>
              <a:t>Should liability to all third parties be joint?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CA" dirty="0">
                <a:latin typeface="Times New Roman" pitchFamily="18" charset="0"/>
                <a:cs typeface="Times New Roman" pitchFamily="18" charset="0"/>
              </a:rPr>
              <a:t>Should liability be channelled to the shipowner?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CA" dirty="0">
                <a:latin typeface="Times New Roman" pitchFamily="18" charset="0"/>
                <a:cs typeface="Times New Roman" pitchFamily="18" charset="0"/>
              </a:rPr>
              <a:t>Should liability be strict for vessel defects?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CA" dirty="0">
                <a:latin typeface="Times New Roman" pitchFamily="18" charset="0"/>
                <a:cs typeface="Times New Roman" pitchFamily="18" charset="0"/>
              </a:rPr>
              <a:t>Should any presumptions survive?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CA" dirty="0">
                <a:latin typeface="Times New Roman" pitchFamily="18" charset="0"/>
                <a:cs typeface="Times New Roman" pitchFamily="18" charset="0"/>
              </a:rPr>
              <a:t>Should collision damages be defined?</a:t>
            </a:r>
          </a:p>
          <a:p>
            <a:pPr lvl="1" eaLnBrk="1" hangingPunct="1">
              <a:lnSpc>
                <a:spcPct val="150000"/>
              </a:lnSpc>
              <a:buFont typeface="Arial" charset="0"/>
              <a:buChar char="•"/>
            </a:pPr>
            <a:endParaRPr lang="en-CA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06963"/>
          </a:xfrm>
        </p:spPr>
        <p:txBody>
          <a:bodyPr/>
          <a:lstStyle/>
          <a:p>
            <a:pPr eaLnBrk="1" hangingPunct="1">
              <a:spcBef>
                <a:spcPts val="90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en-CA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Non-routine Modernization – Insurance</a:t>
            </a:r>
            <a:endParaRPr lang="en-CA" dirty="0"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CA" sz="3200" dirty="0">
                <a:latin typeface="Times New Roman" pitchFamily="18" charset="0"/>
                <a:cs typeface="Times New Roman" pitchFamily="18" charset="0"/>
              </a:rPr>
              <a:t>Should liability insurance be mandatory?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CA" sz="3200" dirty="0">
                <a:latin typeface="Times New Roman" pitchFamily="18" charset="0"/>
                <a:cs typeface="Times New Roman" pitchFamily="18" charset="0"/>
              </a:rPr>
              <a:t>For entry into Convention States only?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CA" sz="3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Should insurance allow direct actions</a:t>
            </a:r>
            <a:r>
              <a:rPr lang="en-CA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CA" sz="3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Notwithstanding “Pay-to-be-Paid” clauses</a:t>
            </a:r>
            <a:r>
              <a:rPr lang="en-CA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CA" sz="3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Who will issue security</a:t>
            </a:r>
            <a:r>
              <a:rPr lang="en-CA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440363"/>
          </a:xfrm>
        </p:spPr>
        <p:txBody>
          <a:bodyPr/>
          <a:lstStyle/>
          <a:p>
            <a:pPr eaLnBrk="1" hangingPunct="1">
              <a:lnSpc>
                <a:spcPct val="150000"/>
              </a:lnSpc>
              <a:spcBef>
                <a:spcPts val="90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en-CA" dirty="0">
                <a:latin typeface="Times New Roman" pitchFamily="18" charset="0"/>
                <a:cs typeface="Times New Roman" pitchFamily="18" charset="0"/>
              </a:rPr>
              <a:t>The Way Ahead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CA" sz="3200" dirty="0">
                <a:latin typeface="Times New Roman" pitchFamily="18" charset="0"/>
                <a:cs typeface="Times New Roman" pitchFamily="18" charset="0"/>
              </a:rPr>
              <a:t>The CMI’s International Working Group.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CA" sz="3200" dirty="0">
                <a:latin typeface="Times New Roman" pitchFamily="18" charset="0"/>
                <a:cs typeface="Times New Roman" pitchFamily="18" charset="0"/>
              </a:rPr>
              <a:t>A draft text or draft protocol.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CA" sz="3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The CMI Executive Council. </a:t>
            </a:r>
            <a:endParaRPr lang="en-CA" dirty="0"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CA" sz="3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The CMI Assembly.</a:t>
            </a:r>
            <a:endParaRPr lang="en-CA" dirty="0"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CA" sz="3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The IMO or other organization.</a:t>
            </a:r>
            <a:endParaRPr lang="en-CA" dirty="0"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Font typeface="Arial" charset="0"/>
              <a:buChar char="•"/>
            </a:pPr>
            <a:endParaRPr lang="en-CA" dirty="0"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Font typeface="Arial" charset="0"/>
              <a:buChar char="•"/>
            </a:pPr>
            <a:endParaRPr lang="en-CA" dirty="0"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lnSpc>
                <a:spcPct val="150000"/>
              </a:lnSpc>
              <a:spcBef>
                <a:spcPts val="700"/>
              </a:spcBef>
              <a:spcAft>
                <a:spcPts val="1200"/>
              </a:spcAft>
              <a:buFont typeface="Arial" charset="0"/>
              <a:buChar char="•"/>
            </a:pPr>
            <a:endParaRPr lang="en-CA" dirty="0"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lnSpc>
                <a:spcPct val="150000"/>
              </a:lnSpc>
              <a:spcBef>
                <a:spcPts val="700"/>
              </a:spcBef>
              <a:spcAft>
                <a:spcPts val="1200"/>
              </a:spcAft>
              <a:buFont typeface="Arial" charset="0"/>
              <a:buChar char="•"/>
            </a:pPr>
            <a:endParaRPr lang="en-CA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uiExpand="1" build="p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2023</TotalTime>
  <Words>188</Words>
  <Application>Microsoft Office PowerPoint</Application>
  <PresentationFormat>On-screen Show (4:3)</PresentationFormat>
  <Paragraphs>39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Times New Roman</vt:lpstr>
      <vt:lpstr>Wingdings</vt:lpstr>
      <vt:lpstr>Thème Office</vt:lpstr>
      <vt:lpstr>   The Collision Convention 1910  Is CMI’s Oldest Convention  in Need of Modernization?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LKD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Josée Maurice</dc:creator>
  <cp:lastModifiedBy>pati-svc</cp:lastModifiedBy>
  <cp:revision>245</cp:revision>
  <cp:lastPrinted>2023-06-08T23:14:38Z</cp:lastPrinted>
  <dcterms:created xsi:type="dcterms:W3CDTF">2010-03-05T16:27:23Z</dcterms:created>
  <dcterms:modified xsi:type="dcterms:W3CDTF">2023-06-09T21:12:47Z</dcterms:modified>
</cp:coreProperties>
</file>