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sldIdLst>
    <p:sldId id="256" r:id="rId2"/>
    <p:sldId id="258" r:id="rId3"/>
    <p:sldId id="257" r:id="rId4"/>
    <p:sldId id="290" r:id="rId5"/>
    <p:sldId id="262" r:id="rId6"/>
    <p:sldId id="263" r:id="rId7"/>
    <p:sldId id="270" r:id="rId8"/>
    <p:sldId id="269" r:id="rId9"/>
    <p:sldId id="272" r:id="rId10"/>
    <p:sldId id="273" r:id="rId11"/>
    <p:sldId id="278" r:id="rId12"/>
    <p:sldId id="293" r:id="rId13"/>
    <p:sldId id="288"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721"/>
  </p:normalViewPr>
  <p:slideViewPr>
    <p:cSldViewPr snapToGrid="0" snapToObjects="1">
      <p:cViewPr varScale="1">
        <p:scale>
          <a:sx n="115" d="100"/>
          <a:sy n="115" d="100"/>
        </p:scale>
        <p:origin x="240"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9A3446-B67A-F045-A18A-03A9E4B3BA45}" type="datetimeFigureOut">
              <a:rPr lang="en-US" smtClean="0"/>
              <a:t>6/16/23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9A3446-B67A-F045-A18A-03A9E4B3BA45}" type="datetimeFigureOut">
              <a:rPr lang="en-US" smtClean="0"/>
              <a:t>6/16/23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9A3446-B67A-F045-A18A-03A9E4B3BA45}" type="datetimeFigureOut">
              <a:rPr lang="en-US" smtClean="0"/>
              <a:t>6/16/23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A3446-B67A-F045-A18A-03A9E4B3BA45}"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A3446-B67A-F045-A18A-03A9E4B3BA45}"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A3446-B67A-F045-A18A-03A9E4B3BA45}"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9A3446-B67A-F045-A18A-03A9E4B3BA45}"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9A3446-B67A-F045-A18A-03A9E4B3BA45}" type="datetimeFigureOut">
              <a:rPr lang="en-US" smtClean="0"/>
              <a:t>6/16/23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9A3446-B67A-F045-A18A-03A9E4B3BA45}" type="datetimeFigureOut">
              <a:rPr lang="en-US" smtClean="0"/>
              <a:t>6/16/23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A3446-B67A-F045-A18A-03A9E4B3BA45}" type="datetimeFigureOut">
              <a:rPr lang="en-US" smtClean="0"/>
              <a:t>6/16/23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A3446-B67A-F045-A18A-03A9E4B3BA45}"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F8B2-AAA7-B547-B75D-94C8241951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D9A3446-B67A-F045-A18A-03A9E4B3BA45}" type="datetimeFigureOut">
              <a:rPr lang="en-US" smtClean="0"/>
              <a:t>6/16/23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90AF8B2-AAA7-B547-B75D-94C8241951CA}" type="slidenum">
              <a:rPr lang="en-US" smtClean="0"/>
              <a:t>‹#›</a:t>
            </a:fld>
            <a:endParaRPr lang="en-US"/>
          </a:p>
        </p:txBody>
      </p:sp>
    </p:spTree>
    <p:extLst>
      <p:ext uri="{BB962C8B-B14F-4D97-AF65-F5344CB8AC3E}">
        <p14:creationId xmlns:p14="http://schemas.microsoft.com/office/powerpoint/2010/main" val="99252324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Relief in Cross-Border Insolvency </a:t>
            </a:r>
            <a:r>
              <a:rPr lang="en-US" sz="5400" dirty="0" smtClean="0"/>
              <a:t/>
            </a:r>
            <a:br>
              <a:rPr lang="en-US" sz="5400" dirty="0" smtClean="0"/>
            </a:br>
            <a:r>
              <a:rPr lang="en-US" sz="5400" dirty="0" smtClean="0"/>
              <a:t>and </a:t>
            </a:r>
            <a:r>
              <a:rPr lang="en-US" sz="5400" dirty="0"/>
              <a:t>Maritime Law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09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Adequate Protection</a:t>
            </a:r>
            <a:endParaRPr lang="en-US" dirty="0"/>
          </a:p>
        </p:txBody>
      </p:sp>
      <p:pic>
        <p:nvPicPr>
          <p:cNvPr id="4" name="Content Placeholder 3">
            <a:extLst>
              <a:ext uri="{FF2B5EF4-FFF2-40B4-BE49-F238E27FC236}">
                <a16:creationId xmlns="" xmlns:a16="http://schemas.microsoft.com/office/drawing/2014/main" id="{BD316505-6EF8-BDB2-FEAA-28D530AF9E79}"/>
              </a:ext>
            </a:extLst>
          </p:cNvPr>
          <p:cNvPicPr>
            <a:picLocks noGrp="1" noChangeAspect="1"/>
          </p:cNvPicPr>
          <p:nvPr>
            <p:ph idx="1"/>
          </p:nvPr>
        </p:nvPicPr>
        <p:blipFill>
          <a:blip r:embed="rId2"/>
          <a:stretch>
            <a:fillRect/>
          </a:stretch>
        </p:blipFill>
        <p:spPr>
          <a:xfrm>
            <a:off x="2997200" y="2080419"/>
            <a:ext cx="6197600" cy="3213100"/>
          </a:xfrm>
          <a:prstGeom prst="rect">
            <a:avLst/>
          </a:prstGeom>
        </p:spPr>
      </p:pic>
    </p:spTree>
    <p:extLst>
      <p:ext uri="{BB962C8B-B14F-4D97-AF65-F5344CB8AC3E}">
        <p14:creationId xmlns:p14="http://schemas.microsoft.com/office/powerpoint/2010/main" val="206344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Treatment: Case Law</a:t>
            </a:r>
            <a:endParaRPr lang="en-US" dirty="0"/>
          </a:p>
        </p:txBody>
      </p:sp>
      <p:sp>
        <p:nvSpPr>
          <p:cNvPr id="3" name="Content Placeholder 2"/>
          <p:cNvSpPr>
            <a:spLocks noGrp="1"/>
          </p:cNvSpPr>
          <p:nvPr>
            <p:ph idx="1"/>
          </p:nvPr>
        </p:nvSpPr>
        <p:spPr/>
        <p:txBody>
          <a:bodyPr/>
          <a:lstStyle/>
          <a:p>
            <a:pPr marL="0" lvl="1" indent="0">
              <a:spcAft>
                <a:spcPts val="1000"/>
              </a:spcAft>
              <a:buNone/>
            </a:pPr>
            <a:r>
              <a:rPr lang="en-NZ" sz="2800" i="1" dirty="0">
                <a:solidFill>
                  <a:schemeClr val="tx1">
                    <a:lumMod val="85000"/>
                  </a:schemeClr>
                </a:solidFill>
              </a:rPr>
              <a:t>Yu v STX Pan Ocean Co Ltd </a:t>
            </a:r>
            <a:r>
              <a:rPr lang="en-NZ" sz="2800" dirty="0">
                <a:solidFill>
                  <a:schemeClr val="tx1">
                    <a:lumMod val="85000"/>
                  </a:schemeClr>
                </a:solidFill>
              </a:rPr>
              <a:t>(South Korea) [2013] FCA 680</a:t>
            </a:r>
          </a:p>
          <a:p>
            <a:pPr marL="0" lvl="1" indent="0">
              <a:spcAft>
                <a:spcPts val="1000"/>
              </a:spcAft>
              <a:buNone/>
            </a:pPr>
            <a:endParaRPr lang="en-NZ" sz="2800" dirty="0">
              <a:solidFill>
                <a:schemeClr val="bg1"/>
              </a:solidFill>
            </a:endParaRPr>
          </a:p>
          <a:p>
            <a:pPr marL="0" indent="0">
              <a:buNone/>
            </a:pPr>
            <a:endParaRPr lang="en-US" dirty="0"/>
          </a:p>
        </p:txBody>
      </p:sp>
      <p:sp>
        <p:nvSpPr>
          <p:cNvPr id="4" name="TextBox 3">
            <a:extLst>
              <a:ext uri="{FF2B5EF4-FFF2-40B4-BE49-F238E27FC236}">
                <a16:creationId xmlns="" xmlns:a16="http://schemas.microsoft.com/office/drawing/2014/main" id="{789281C1-6943-DD74-872C-085D9870B5DB}"/>
              </a:ext>
            </a:extLst>
          </p:cNvPr>
          <p:cNvSpPr txBox="1"/>
          <p:nvPr/>
        </p:nvSpPr>
        <p:spPr>
          <a:xfrm>
            <a:off x="2074475" y="2671945"/>
            <a:ext cx="8324850" cy="2277547"/>
          </a:xfrm>
          <a:prstGeom prst="rect">
            <a:avLst/>
          </a:prstGeom>
          <a:solidFill>
            <a:schemeClr val="tx2">
              <a:lumMod val="20000"/>
              <a:lumOff val="80000"/>
            </a:schemeClr>
          </a:solidFill>
        </p:spPr>
        <p:txBody>
          <a:bodyPr wrap="square" rtlCol="0">
            <a:spAutoFit/>
          </a:bodyPr>
          <a:lstStyle/>
          <a:p>
            <a:pPr algn="ctr"/>
            <a:endParaRPr lang="en-AU" sz="2000" dirty="0">
              <a:solidFill>
                <a:sysClr val="windowText" lastClr="000000"/>
              </a:solidFill>
              <a:effectLst/>
              <a:ea typeface="Batang" panose="020B0503020000020004" pitchFamily="18" charset="-127"/>
              <a:cs typeface="Times New Roman" panose="02020603050405020304" pitchFamily="18" charset="0"/>
            </a:endParaRPr>
          </a:p>
          <a:p>
            <a:pPr algn="ctr"/>
            <a:r>
              <a:rPr lang="en-AU" sz="2000" dirty="0">
                <a:solidFill>
                  <a:sysClr val="windowText" lastClr="000000"/>
                </a:solidFill>
                <a:effectLst/>
                <a:ea typeface="Batang" panose="020B0503020000020004" pitchFamily="18" charset="-127"/>
                <a:cs typeface="Times New Roman" panose="02020603050405020304" pitchFamily="18" charset="0"/>
              </a:rPr>
              <a:t>Any application for the issue of a warrant of arrest in Australia of any vessel owned or chartered by the defendant be dealt with by a Judge of this Court and these Reasons for Judgment be drawn to the attention of the Court at the time any such application is made. </a:t>
            </a:r>
          </a:p>
          <a:p>
            <a:pPr algn="r"/>
            <a:r>
              <a:rPr lang="en-AU" sz="1200" dirty="0">
                <a:solidFill>
                  <a:sysClr val="windowText" lastClr="000000"/>
                </a:solidFill>
                <a:effectLst/>
                <a:ea typeface="Batang" panose="020B0503020000020004" pitchFamily="18" charset="-127"/>
                <a:cs typeface="Times New Roman" panose="02020603050405020304" pitchFamily="18" charset="0"/>
              </a:rPr>
              <a:t/>
            </a:r>
            <a:br>
              <a:rPr lang="en-AU" sz="1200" dirty="0">
                <a:solidFill>
                  <a:sysClr val="windowText" lastClr="000000"/>
                </a:solidFill>
                <a:effectLst/>
                <a:ea typeface="Batang" panose="020B0503020000020004" pitchFamily="18" charset="-127"/>
                <a:cs typeface="Times New Roman" panose="02020603050405020304" pitchFamily="18" charset="0"/>
              </a:rPr>
            </a:br>
            <a:r>
              <a:rPr lang="en-AU" sz="1200" dirty="0">
                <a:effectLst/>
                <a:ea typeface="Batang" panose="020B0503020000020004" pitchFamily="18" charset="-127"/>
                <a:cs typeface="Times New Roman" panose="02020603050405020304" pitchFamily="18" charset="0"/>
              </a:rPr>
              <a:t>Order 7</a:t>
            </a:r>
            <a:endParaRPr lang="en-NZ" sz="2000" dirty="0">
              <a:effectLst/>
              <a:ea typeface="Batang" panose="020B0503020000020004" pitchFamily="18" charset="-127"/>
              <a:cs typeface="Times New Roman" panose="02020603050405020304" pitchFamily="18" charset="0"/>
            </a:endParaRPr>
          </a:p>
          <a:p>
            <a:pPr algn="ctr"/>
            <a:endParaRPr lang="en-NZ" dirty="0"/>
          </a:p>
        </p:txBody>
      </p:sp>
    </p:spTree>
    <p:extLst>
      <p:ext uri="{BB962C8B-B14F-4D97-AF65-F5344CB8AC3E}">
        <p14:creationId xmlns:p14="http://schemas.microsoft.com/office/powerpoint/2010/main" val="2021196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solidFill>
                  <a:srgbClr val="D1D0C8"/>
                </a:solidFill>
                <a:latin typeface="Calibri Body"/>
              </a:rPr>
              <a:t>Practice Notes </a:t>
            </a:r>
            <a:endParaRPr lang="en-US" dirty="0"/>
          </a:p>
        </p:txBody>
      </p:sp>
      <p:sp>
        <p:nvSpPr>
          <p:cNvPr id="3" name="Content Placeholder 2"/>
          <p:cNvSpPr>
            <a:spLocks noGrp="1"/>
          </p:cNvSpPr>
          <p:nvPr>
            <p:ph idx="1"/>
          </p:nvPr>
        </p:nvSpPr>
        <p:spPr/>
        <p:txBody>
          <a:bodyPr/>
          <a:lstStyle/>
          <a:p>
            <a:pPr marL="0" lvl="1" indent="0">
              <a:spcAft>
                <a:spcPts val="1000"/>
              </a:spcAft>
              <a:buNone/>
            </a:pPr>
            <a:endParaRPr lang="en-NZ" sz="2800" dirty="0">
              <a:solidFill>
                <a:schemeClr val="tx1">
                  <a:lumMod val="85000"/>
                </a:schemeClr>
              </a:solidFill>
            </a:endParaRPr>
          </a:p>
          <a:p>
            <a:pPr marL="0" lvl="1" indent="0">
              <a:spcAft>
                <a:spcPts val="1000"/>
              </a:spcAft>
              <a:buNone/>
            </a:pPr>
            <a:endParaRPr lang="en-NZ" sz="2800" dirty="0">
              <a:solidFill>
                <a:schemeClr val="bg1"/>
              </a:solidFill>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702" y="1825625"/>
            <a:ext cx="4367376" cy="39920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6"/>
            <a:ext cx="4830087" cy="3992096"/>
          </a:xfrm>
          <a:prstGeom prst="rect">
            <a:avLst/>
          </a:prstGeom>
        </p:spPr>
      </p:pic>
    </p:spTree>
    <p:extLst>
      <p:ext uri="{BB962C8B-B14F-4D97-AF65-F5344CB8AC3E}">
        <p14:creationId xmlns:p14="http://schemas.microsoft.com/office/powerpoint/2010/main" val="97477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5400" b="1" dirty="0" smtClean="0">
              <a:solidFill>
                <a:srgbClr val="D1D0C8"/>
              </a:solidFill>
            </a:endParaRPr>
          </a:p>
          <a:p>
            <a:pPr marL="0" indent="0" algn="ctr">
              <a:buNone/>
            </a:pPr>
            <a:r>
              <a:rPr lang="en-US" sz="5400" b="1" dirty="0" smtClean="0">
                <a:solidFill>
                  <a:srgbClr val="D1D0C8"/>
                </a:solidFill>
              </a:rPr>
              <a:t>What </a:t>
            </a:r>
            <a:r>
              <a:rPr lang="en-US" sz="5400" b="1" dirty="0">
                <a:solidFill>
                  <a:srgbClr val="D1D0C8"/>
                </a:solidFill>
              </a:rPr>
              <a:t>a relief!</a:t>
            </a:r>
            <a:endParaRPr lang="en-US" sz="5400" dirty="0"/>
          </a:p>
        </p:txBody>
      </p:sp>
    </p:spTree>
    <p:extLst>
      <p:ext uri="{BB962C8B-B14F-4D97-AF65-F5344CB8AC3E}">
        <p14:creationId xmlns:p14="http://schemas.microsoft.com/office/powerpoint/2010/main" val="531800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6600" b="1" dirty="0" smtClean="0">
              <a:solidFill>
                <a:srgbClr val="D1D0C8"/>
              </a:solidFill>
            </a:endParaRPr>
          </a:p>
          <a:p>
            <a:pPr marL="0" indent="0" algn="ctr">
              <a:buNone/>
            </a:pPr>
            <a:r>
              <a:rPr lang="en-US" sz="6600" b="1" dirty="0" smtClean="0">
                <a:solidFill>
                  <a:srgbClr val="D1D0C8"/>
                </a:solidFill>
              </a:rPr>
              <a:t>Thank </a:t>
            </a:r>
            <a:r>
              <a:rPr lang="en-US" sz="6600" b="1" dirty="0">
                <a:solidFill>
                  <a:srgbClr val="D1D0C8"/>
                </a:solidFill>
              </a:rPr>
              <a:t>you</a:t>
            </a:r>
            <a:endParaRPr lang="en-US" sz="6600" dirty="0"/>
          </a:p>
        </p:txBody>
      </p:sp>
    </p:spTree>
    <p:extLst>
      <p:ext uri="{BB962C8B-B14F-4D97-AF65-F5344CB8AC3E}">
        <p14:creationId xmlns:p14="http://schemas.microsoft.com/office/powerpoint/2010/main" val="1445672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Principles of the Model Law</a:t>
            </a:r>
            <a:endParaRPr lang="en-US" dirty="0"/>
          </a:p>
        </p:txBody>
      </p:sp>
      <p:sp>
        <p:nvSpPr>
          <p:cNvPr id="3" name="Content Placeholder 2"/>
          <p:cNvSpPr>
            <a:spLocks noGrp="1"/>
          </p:cNvSpPr>
          <p:nvPr>
            <p:ph idx="1"/>
          </p:nvPr>
        </p:nvSpPr>
        <p:spPr/>
        <p:txBody>
          <a:bodyPr/>
          <a:lstStyle/>
          <a:p>
            <a:pPr marL="0" indent="0" algn="ctr">
              <a:buNone/>
            </a:pPr>
            <a:endParaRPr lang="en-NZ" sz="4000" b="1" dirty="0" smtClean="0">
              <a:solidFill>
                <a:schemeClr val="tx1">
                  <a:lumMod val="85000"/>
                </a:schemeClr>
              </a:solidFill>
            </a:endParaRPr>
          </a:p>
          <a:p>
            <a:pPr marL="0" indent="0" algn="ctr">
              <a:buNone/>
            </a:pPr>
            <a:r>
              <a:rPr lang="en-NZ" sz="4000" b="1" dirty="0" smtClean="0">
                <a:solidFill>
                  <a:schemeClr val="tx1">
                    <a:lumMod val="85000"/>
                  </a:schemeClr>
                </a:solidFill>
              </a:rPr>
              <a:t>Comity</a:t>
            </a:r>
            <a:r>
              <a:rPr lang="en-NZ" sz="4000" b="1" dirty="0">
                <a:solidFill>
                  <a:schemeClr val="tx1">
                    <a:lumMod val="85000"/>
                  </a:schemeClr>
                </a:solidFill>
              </a:rPr>
              <a:t/>
            </a:r>
            <a:br>
              <a:rPr lang="en-NZ" sz="4000" b="1" dirty="0">
                <a:solidFill>
                  <a:schemeClr val="tx1">
                    <a:lumMod val="85000"/>
                  </a:schemeClr>
                </a:solidFill>
              </a:rPr>
            </a:br>
            <a:r>
              <a:rPr lang="en-NZ" sz="4000" b="1" dirty="0">
                <a:solidFill>
                  <a:schemeClr val="tx1">
                    <a:lumMod val="85000"/>
                  </a:schemeClr>
                </a:solidFill>
              </a:rPr>
              <a:t/>
            </a:r>
            <a:br>
              <a:rPr lang="en-NZ" sz="4000" b="1" dirty="0">
                <a:solidFill>
                  <a:schemeClr val="tx1">
                    <a:lumMod val="85000"/>
                  </a:schemeClr>
                </a:solidFill>
              </a:rPr>
            </a:br>
            <a:r>
              <a:rPr lang="en-NZ" sz="4000" b="1" dirty="0">
                <a:solidFill>
                  <a:schemeClr val="tx1">
                    <a:lumMod val="85000"/>
                  </a:schemeClr>
                </a:solidFill>
              </a:rPr>
              <a:t>Uniformity</a:t>
            </a:r>
            <a:br>
              <a:rPr lang="en-NZ" sz="4000" b="1" dirty="0">
                <a:solidFill>
                  <a:schemeClr val="tx1">
                    <a:lumMod val="85000"/>
                  </a:schemeClr>
                </a:solidFill>
              </a:rPr>
            </a:br>
            <a:r>
              <a:rPr lang="en-NZ" sz="4000" b="1" dirty="0">
                <a:solidFill>
                  <a:schemeClr val="tx1">
                    <a:lumMod val="85000"/>
                  </a:schemeClr>
                </a:solidFill>
              </a:rPr>
              <a:t/>
            </a:r>
            <a:br>
              <a:rPr lang="en-NZ" sz="4000" b="1" dirty="0">
                <a:solidFill>
                  <a:schemeClr val="tx1">
                    <a:lumMod val="85000"/>
                  </a:schemeClr>
                </a:solidFill>
              </a:rPr>
            </a:br>
            <a:r>
              <a:rPr lang="en-NZ" sz="4000" b="1" dirty="0">
                <a:solidFill>
                  <a:schemeClr val="tx1">
                    <a:lumMod val="85000"/>
                  </a:schemeClr>
                </a:solidFill>
              </a:rPr>
              <a:t>Flexibility</a:t>
            </a:r>
          </a:p>
          <a:p>
            <a:endParaRPr lang="en-US" dirty="0"/>
          </a:p>
        </p:txBody>
      </p:sp>
    </p:spTree>
    <p:extLst>
      <p:ext uri="{BB962C8B-B14F-4D97-AF65-F5344CB8AC3E}">
        <p14:creationId xmlns:p14="http://schemas.microsoft.com/office/powerpoint/2010/main" val="141257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3100" b="1" dirty="0">
                <a:solidFill>
                  <a:srgbClr val="D1D0C8"/>
                </a:solidFill>
                <a:latin typeface="Calibri (Body)"/>
              </a:rPr>
              <a:t>United Nations Commission on International Trade Law (UNCITRAL) Model Law on Cross-Border Insolvency (199</a:t>
            </a:r>
            <a:r>
              <a:rPr lang="en-NZ" sz="2800" b="1" dirty="0">
                <a:solidFill>
                  <a:srgbClr val="D1D0C8"/>
                </a:solidFill>
                <a:latin typeface="Calibri (Body)"/>
              </a:rPr>
              <a:t>7)</a:t>
            </a:r>
            <a:endParaRPr lang="en-US" sz="2800" dirty="0"/>
          </a:p>
        </p:txBody>
      </p:sp>
      <p:pic>
        <p:nvPicPr>
          <p:cNvPr id="4" name="Content Placeholder 7">
            <a:extLst>
              <a:ext uri="{FF2B5EF4-FFF2-40B4-BE49-F238E27FC236}">
                <a16:creationId xmlns="" xmlns:a16="http://schemas.microsoft.com/office/drawing/2014/main" id="{82227522-95AF-C507-EB5F-5BE904DFBC25}"/>
              </a:ext>
            </a:extLst>
          </p:cNvPr>
          <p:cNvPicPr>
            <a:picLocks noGrp="1" noChangeAspect="1"/>
          </p:cNvPicPr>
          <p:nvPr>
            <p:ph idx="1"/>
          </p:nvPr>
        </p:nvPicPr>
        <p:blipFill>
          <a:blip r:embed="rId2"/>
          <a:stretch>
            <a:fillRect/>
          </a:stretch>
        </p:blipFill>
        <p:spPr>
          <a:xfrm>
            <a:off x="1136649" y="1969294"/>
            <a:ext cx="3349626" cy="1809820"/>
          </a:xfrm>
          <a:prstGeom prst="rect">
            <a:avLst/>
          </a:prstGeom>
        </p:spPr>
      </p:pic>
      <p:pic>
        <p:nvPicPr>
          <p:cNvPr id="6" name="Picture 5">
            <a:extLst>
              <a:ext uri="{FF2B5EF4-FFF2-40B4-BE49-F238E27FC236}">
                <a16:creationId xmlns="" xmlns:a16="http://schemas.microsoft.com/office/drawing/2014/main" id="{2C9DE6DB-3823-E44D-CF86-5284576CF289}"/>
              </a:ext>
            </a:extLst>
          </p:cNvPr>
          <p:cNvPicPr>
            <a:picLocks noChangeAspect="1"/>
          </p:cNvPicPr>
          <p:nvPr/>
        </p:nvPicPr>
        <p:blipFill>
          <a:blip r:embed="rId3"/>
          <a:stretch>
            <a:fillRect/>
          </a:stretch>
        </p:blipFill>
        <p:spPr>
          <a:xfrm>
            <a:off x="1147517" y="3940464"/>
            <a:ext cx="3338758" cy="1787802"/>
          </a:xfrm>
          <a:prstGeom prst="rect">
            <a:avLst/>
          </a:prstGeom>
        </p:spPr>
      </p:pic>
      <p:pic>
        <p:nvPicPr>
          <p:cNvPr id="7" name="Content Placeholder 3">
            <a:extLst>
              <a:ext uri="{FF2B5EF4-FFF2-40B4-BE49-F238E27FC236}">
                <a16:creationId xmlns="" xmlns:a16="http://schemas.microsoft.com/office/drawing/2014/main" id="{3656CCF0-451B-949F-83F7-DA2142CB9A62}"/>
              </a:ext>
            </a:extLst>
          </p:cNvPr>
          <p:cNvPicPr>
            <a:picLocks noChangeAspect="1"/>
          </p:cNvPicPr>
          <p:nvPr/>
        </p:nvPicPr>
        <p:blipFill>
          <a:blip r:embed="rId4"/>
          <a:stretch>
            <a:fillRect/>
          </a:stretch>
        </p:blipFill>
        <p:spPr>
          <a:xfrm>
            <a:off x="4976028" y="2206625"/>
            <a:ext cx="6377772" cy="3108325"/>
          </a:xfrm>
          <a:prstGeom prst="rect">
            <a:avLst/>
          </a:prstGeom>
        </p:spPr>
      </p:pic>
      <p:sp>
        <p:nvSpPr>
          <p:cNvPr id="8" name="TextBox 7">
            <a:extLst>
              <a:ext uri="{FF2B5EF4-FFF2-40B4-BE49-F238E27FC236}">
                <a16:creationId xmlns="" xmlns:a16="http://schemas.microsoft.com/office/drawing/2014/main" id="{C74377E4-3F57-0BE4-4D0D-949EEF8DF380}"/>
              </a:ext>
            </a:extLst>
          </p:cNvPr>
          <p:cNvSpPr txBox="1"/>
          <p:nvPr/>
        </p:nvSpPr>
        <p:spPr>
          <a:xfrm>
            <a:off x="4976028" y="5553888"/>
            <a:ext cx="6610350" cy="276999"/>
          </a:xfrm>
          <a:prstGeom prst="rect">
            <a:avLst/>
          </a:prstGeom>
          <a:noFill/>
        </p:spPr>
        <p:txBody>
          <a:bodyPr wrap="square" rtlCol="0">
            <a:spAutoFit/>
          </a:bodyPr>
          <a:lstStyle/>
          <a:p>
            <a:r>
              <a:rPr lang="en-NZ" sz="1200" dirty="0">
                <a:solidFill>
                  <a:schemeClr val="bg1"/>
                </a:solidFill>
              </a:rPr>
              <a:t>“Case Law on UNCITRAL Texts (CLOUT)” (UNCITRAL) &lt; https://uncitral.un.org/en/case_law&gt;.</a:t>
            </a:r>
          </a:p>
        </p:txBody>
      </p:sp>
    </p:spTree>
    <p:extLst>
      <p:ext uri="{BB962C8B-B14F-4D97-AF65-F5344CB8AC3E}">
        <p14:creationId xmlns:p14="http://schemas.microsoft.com/office/powerpoint/2010/main" val="155175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solidFill>
                  <a:srgbClr val="D1D0C8"/>
                </a:solidFill>
                <a:latin typeface="Calibri (Body)"/>
              </a:rPr>
              <a:t>Pre-Model Law case </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endParaRPr lang="en-NZ" dirty="0" smtClean="0">
              <a:solidFill>
                <a:schemeClr val="bg1"/>
              </a:solidFill>
            </a:endParaRPr>
          </a:p>
          <a:p>
            <a:pPr marL="0" indent="0" algn="ctr">
              <a:buNone/>
            </a:pPr>
            <a:endParaRPr lang="en-NZ" sz="4800" i="1" dirty="0" smtClean="0"/>
          </a:p>
          <a:p>
            <a:pPr marL="0" indent="0" algn="ctr">
              <a:buNone/>
            </a:pPr>
            <a:r>
              <a:rPr lang="en-NZ" sz="4800" i="1" dirty="0" smtClean="0"/>
              <a:t>Turners </a:t>
            </a:r>
            <a:r>
              <a:rPr lang="en-NZ" sz="4800" i="1" dirty="0"/>
              <a:t>&amp; Growers Exporters Ltd v </a:t>
            </a:r>
            <a:r>
              <a:rPr lang="en-NZ" sz="4800" i="1" dirty="0" err="1"/>
              <a:t>Cornelis</a:t>
            </a:r>
            <a:r>
              <a:rPr lang="en-NZ" sz="4800" i="1" dirty="0"/>
              <a:t> </a:t>
            </a:r>
            <a:r>
              <a:rPr lang="en-NZ" sz="4800" i="1" dirty="0" err="1"/>
              <a:t>Verlome</a:t>
            </a:r>
            <a:r>
              <a:rPr lang="en-NZ" sz="4800" i="1" dirty="0"/>
              <a:t> </a:t>
            </a:r>
            <a:r>
              <a:rPr lang="en-NZ" sz="4800" dirty="0"/>
              <a:t>(1996) 1 BCSLR 334 350</a:t>
            </a:r>
            <a:br>
              <a:rPr lang="en-NZ" sz="4800" dirty="0"/>
            </a:br>
            <a:endParaRPr lang="en-NZ" sz="4800" dirty="0"/>
          </a:p>
          <a:p>
            <a:pPr marL="0" indent="0" algn="ctr">
              <a:buNone/>
            </a:pPr>
            <a:r>
              <a:rPr lang="en-NZ" sz="4800" dirty="0" smtClean="0">
                <a:solidFill>
                  <a:schemeClr val="tx1">
                    <a:lumMod val="85000"/>
                  </a:schemeClr>
                </a:solidFill>
              </a:rPr>
              <a:t> </a:t>
            </a:r>
          </a:p>
          <a:p>
            <a:pPr marL="0" indent="0" algn="ctr">
              <a:buNone/>
            </a:pPr>
            <a:endParaRPr lang="en-NZ" dirty="0" smtClean="0">
              <a:solidFill>
                <a:schemeClr val="tx1">
                  <a:lumMod val="85000"/>
                </a:schemeClr>
              </a:solidFill>
            </a:endParaRPr>
          </a:p>
          <a:p>
            <a:pPr marL="0" indent="0" algn="ctr">
              <a:buNone/>
            </a:pPr>
            <a:endParaRPr lang="en-NZ" dirty="0" smtClean="0">
              <a:solidFill>
                <a:schemeClr val="tx1">
                  <a:lumMod val="85000"/>
                </a:schemeClr>
              </a:solidFill>
            </a:endParaRPr>
          </a:p>
          <a:p>
            <a:pPr marL="0" indent="0" algn="r">
              <a:buNone/>
            </a:pPr>
            <a:r>
              <a:rPr lang="en-NZ" sz="1100" dirty="0" smtClean="0">
                <a:solidFill>
                  <a:schemeClr val="tx1">
                    <a:lumMod val="85000"/>
                  </a:schemeClr>
                </a:solidFill>
              </a:rPr>
              <a:t> </a:t>
            </a:r>
          </a:p>
          <a:p>
            <a:pPr marL="0" indent="0">
              <a:spcAft>
                <a:spcPts val="1000"/>
              </a:spcAft>
              <a:buNone/>
            </a:pPr>
            <a:endParaRPr lang="en-NZ" sz="1100" dirty="0" smtClean="0">
              <a:solidFill>
                <a:schemeClr val="tx1">
                  <a:lumMod val="85000"/>
                </a:schemeClr>
              </a:solidFill>
            </a:endParaRPr>
          </a:p>
          <a:p>
            <a:pPr marL="0" indent="0" algn="ctr">
              <a:buNone/>
            </a:pPr>
            <a:endParaRPr lang="en-NZ" dirty="0" smtClean="0">
              <a:solidFill>
                <a:schemeClr val="tx1">
                  <a:lumMod val="85000"/>
                </a:schemeClr>
              </a:solidFill>
            </a:endParaRPr>
          </a:p>
          <a:p>
            <a:pPr marL="0" indent="0">
              <a:buNone/>
            </a:pPr>
            <a:endParaRPr lang="en-US" dirty="0"/>
          </a:p>
        </p:txBody>
      </p:sp>
    </p:spTree>
    <p:extLst>
      <p:ext uri="{BB962C8B-B14F-4D97-AF65-F5344CB8AC3E}">
        <p14:creationId xmlns:p14="http://schemas.microsoft.com/office/powerpoint/2010/main" val="510210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In practical terms?</a:t>
            </a:r>
            <a:endParaRPr lang="en-US" dirty="0"/>
          </a:p>
        </p:txBody>
      </p:sp>
      <p:sp>
        <p:nvSpPr>
          <p:cNvPr id="3" name="Content Placeholder 2"/>
          <p:cNvSpPr>
            <a:spLocks noGrp="1"/>
          </p:cNvSpPr>
          <p:nvPr>
            <p:ph idx="1"/>
          </p:nvPr>
        </p:nvSpPr>
        <p:spPr/>
        <p:txBody>
          <a:bodyPr>
            <a:normAutofit/>
          </a:bodyPr>
          <a:lstStyle/>
          <a:p>
            <a:pPr marL="0" indent="0" algn="ctr">
              <a:buNone/>
            </a:pPr>
            <a:endParaRPr lang="en-NZ" dirty="0" smtClean="0">
              <a:solidFill>
                <a:schemeClr val="bg1"/>
              </a:solidFill>
            </a:endParaRPr>
          </a:p>
          <a:p>
            <a:pPr marL="0" indent="0" algn="ctr">
              <a:buNone/>
            </a:pPr>
            <a:endParaRPr lang="en-NZ" dirty="0">
              <a:solidFill>
                <a:schemeClr val="bg1"/>
              </a:solidFill>
            </a:endParaRPr>
          </a:p>
          <a:p>
            <a:pPr marL="0" indent="0" algn="ctr">
              <a:buNone/>
            </a:pPr>
            <a:r>
              <a:rPr lang="en-NZ" sz="4000" dirty="0" smtClean="0">
                <a:solidFill>
                  <a:schemeClr val="tx1">
                    <a:lumMod val="85000"/>
                  </a:schemeClr>
                </a:solidFill>
              </a:rPr>
              <a:t>in </a:t>
            </a:r>
            <a:r>
              <a:rPr lang="en-NZ" sz="4000" dirty="0">
                <a:solidFill>
                  <a:schemeClr val="tx1">
                    <a:lumMod val="85000"/>
                  </a:schemeClr>
                </a:solidFill>
              </a:rPr>
              <a:t>practical terms, no single </a:t>
            </a:r>
          </a:p>
          <a:p>
            <a:pPr marL="0" indent="0" algn="ctr">
              <a:buNone/>
            </a:pPr>
            <a:r>
              <a:rPr lang="en-NZ" sz="4000" dirty="0">
                <a:solidFill>
                  <a:schemeClr val="tx1">
                    <a:lumMod val="85000"/>
                  </a:schemeClr>
                </a:solidFill>
              </a:rPr>
              <a:t>approach is possible or </a:t>
            </a:r>
          </a:p>
          <a:p>
            <a:pPr marL="0" indent="0" algn="ctr">
              <a:buNone/>
            </a:pPr>
            <a:r>
              <a:rPr lang="en-NZ" sz="4000" dirty="0">
                <a:solidFill>
                  <a:schemeClr val="tx1">
                    <a:lumMod val="85000"/>
                  </a:schemeClr>
                </a:solidFill>
              </a:rPr>
              <a:t>desirable</a:t>
            </a:r>
            <a:r>
              <a:rPr lang="en-NZ" sz="4000" dirty="0" smtClean="0">
                <a:solidFill>
                  <a:schemeClr val="tx1">
                    <a:lumMod val="85000"/>
                  </a:schemeClr>
                </a:solidFill>
              </a:rPr>
              <a:t>.</a:t>
            </a:r>
          </a:p>
          <a:p>
            <a:pPr marL="0" indent="0" algn="ctr">
              <a:buNone/>
            </a:pPr>
            <a:endParaRPr lang="en-NZ" sz="4000" dirty="0">
              <a:solidFill>
                <a:schemeClr val="tx1">
                  <a:lumMod val="85000"/>
                </a:schemeClr>
              </a:solidFill>
            </a:endParaRPr>
          </a:p>
          <a:p>
            <a:pPr marL="0" indent="0" algn="r">
              <a:buNone/>
            </a:pPr>
            <a:r>
              <a:rPr lang="en-NZ" sz="1600" dirty="0">
                <a:solidFill>
                  <a:schemeClr val="tx1">
                    <a:lumMod val="85000"/>
                  </a:schemeClr>
                </a:solidFill>
              </a:rPr>
              <a:t>Judicial Perspective, Introduction. </a:t>
            </a:r>
          </a:p>
          <a:p>
            <a:pPr marL="0" indent="0" algn="r">
              <a:buNone/>
            </a:pPr>
            <a:endParaRPr lang="en-NZ" sz="1600" dirty="0">
              <a:solidFill>
                <a:schemeClr val="tx1">
                  <a:lumMod val="85000"/>
                </a:schemeClr>
              </a:solidFill>
            </a:endParaRPr>
          </a:p>
          <a:p>
            <a:pPr marL="0" indent="0">
              <a:buNone/>
            </a:pPr>
            <a:endParaRPr lang="en-US" dirty="0"/>
          </a:p>
        </p:txBody>
      </p:sp>
    </p:spTree>
    <p:extLst>
      <p:ext uri="{BB962C8B-B14F-4D97-AF65-F5344CB8AC3E}">
        <p14:creationId xmlns:p14="http://schemas.microsoft.com/office/powerpoint/2010/main" val="1680213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Four elements of the Model Law</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spcAft>
                <a:spcPts val="2000"/>
              </a:spcAft>
              <a:buNone/>
            </a:pPr>
            <a:endParaRPr lang="en-NZ" dirty="0" smtClean="0">
              <a:solidFill>
                <a:schemeClr val="tx1">
                  <a:lumMod val="85000"/>
                </a:schemeClr>
              </a:solidFill>
            </a:endParaRPr>
          </a:p>
          <a:p>
            <a:pPr marL="0" indent="0" algn="ctr">
              <a:spcAft>
                <a:spcPts val="2000"/>
              </a:spcAft>
              <a:buNone/>
            </a:pPr>
            <a:r>
              <a:rPr lang="en-NZ" dirty="0" smtClean="0">
                <a:solidFill>
                  <a:schemeClr val="tx1">
                    <a:lumMod val="85000"/>
                  </a:schemeClr>
                </a:solidFill>
              </a:rPr>
              <a:t>Access</a:t>
            </a:r>
            <a:endParaRPr lang="en-NZ" dirty="0">
              <a:solidFill>
                <a:schemeClr val="tx1">
                  <a:lumMod val="85000"/>
                </a:schemeClr>
              </a:solidFill>
            </a:endParaRPr>
          </a:p>
          <a:p>
            <a:pPr marL="0" indent="0" algn="ctr">
              <a:spcAft>
                <a:spcPts val="2000"/>
              </a:spcAft>
              <a:buNone/>
            </a:pPr>
            <a:r>
              <a:rPr lang="en-NZ" dirty="0">
                <a:solidFill>
                  <a:schemeClr val="tx1">
                    <a:lumMod val="85000"/>
                  </a:schemeClr>
                </a:solidFill>
              </a:rPr>
              <a:t>Recognition</a:t>
            </a:r>
          </a:p>
          <a:p>
            <a:pPr marL="0" indent="0" algn="ctr">
              <a:spcAft>
                <a:spcPts val="2000"/>
              </a:spcAft>
              <a:buNone/>
            </a:pPr>
            <a:r>
              <a:rPr lang="en-NZ" dirty="0">
                <a:solidFill>
                  <a:schemeClr val="tx1">
                    <a:lumMod val="85000"/>
                  </a:schemeClr>
                </a:solidFill>
              </a:rPr>
              <a:t>Relief</a:t>
            </a:r>
          </a:p>
          <a:p>
            <a:pPr marL="0" indent="0" algn="ctr">
              <a:spcAft>
                <a:spcPts val="2000"/>
              </a:spcAft>
              <a:buNone/>
            </a:pPr>
            <a:r>
              <a:rPr lang="en-NZ" dirty="0">
                <a:solidFill>
                  <a:schemeClr val="tx1">
                    <a:lumMod val="85000"/>
                  </a:schemeClr>
                </a:solidFill>
              </a:rPr>
              <a:t>Cooperation and Coordination</a:t>
            </a:r>
          </a:p>
          <a:p>
            <a:pPr marL="0" indent="0" algn="ctr">
              <a:spcAft>
                <a:spcPts val="2000"/>
              </a:spcAft>
              <a:buNone/>
            </a:pPr>
            <a:endParaRPr lang="en-NZ" sz="1100" dirty="0">
              <a:solidFill>
                <a:schemeClr val="tx1">
                  <a:lumMod val="85000"/>
                </a:schemeClr>
              </a:solidFill>
            </a:endParaRPr>
          </a:p>
          <a:p>
            <a:pPr marL="0" indent="0" algn="r">
              <a:spcAft>
                <a:spcPts val="2000"/>
              </a:spcAft>
              <a:buNone/>
            </a:pPr>
            <a:r>
              <a:rPr lang="en-NZ" sz="1300" dirty="0">
                <a:solidFill>
                  <a:schemeClr val="tx1">
                    <a:lumMod val="85000"/>
                  </a:schemeClr>
                </a:solidFill>
              </a:rPr>
              <a:t>Judicial Perspective, at [14]</a:t>
            </a:r>
            <a:r>
              <a:rPr lang="en-NZ" sz="1200" dirty="0">
                <a:solidFill>
                  <a:schemeClr val="tx1">
                    <a:lumMod val="85000"/>
                  </a:schemeClr>
                </a:solidFill>
              </a:rPr>
              <a:t>.</a:t>
            </a:r>
          </a:p>
          <a:p>
            <a:pPr marL="0" indent="0">
              <a:buNone/>
            </a:pPr>
            <a:endParaRPr lang="en-US" dirty="0"/>
          </a:p>
        </p:txBody>
      </p:sp>
    </p:spTree>
    <p:extLst>
      <p:ext uri="{BB962C8B-B14F-4D97-AF65-F5344CB8AC3E}">
        <p14:creationId xmlns:p14="http://schemas.microsoft.com/office/powerpoint/2010/main" val="442994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Relief</a:t>
            </a:r>
            <a:endParaRPr lang="en-US" dirty="0"/>
          </a:p>
        </p:txBody>
      </p:sp>
      <p:sp>
        <p:nvSpPr>
          <p:cNvPr id="3" name="Content Placeholder 2"/>
          <p:cNvSpPr>
            <a:spLocks noGrp="1"/>
          </p:cNvSpPr>
          <p:nvPr>
            <p:ph idx="1"/>
          </p:nvPr>
        </p:nvSpPr>
        <p:spPr/>
        <p:txBody>
          <a:bodyPr>
            <a:normAutofit fontScale="92500" lnSpcReduction="20000"/>
          </a:bodyPr>
          <a:lstStyle/>
          <a:p>
            <a:pPr marL="542925" indent="-542925" defTabSz="457200">
              <a:spcBef>
                <a:spcPts val="1200"/>
              </a:spcBef>
              <a:spcAft>
                <a:spcPts val="1800"/>
              </a:spcAft>
              <a:buClr>
                <a:schemeClr val="tx2"/>
              </a:buClr>
              <a:buSzPct val="70000"/>
              <a:buNone/>
            </a:pPr>
            <a:r>
              <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(a) 	Interim (urgent) relief that can be sought at any time after the application to recognize a foreign proceeding has been </a:t>
            </a:r>
            <a:r>
              <a:rPr lang="en-US" dirty="0" smtClean="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made (Article 19);</a:t>
            </a:r>
            <a:endPar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endParaRPr>
          </a:p>
          <a:p>
            <a:pPr marL="542925" indent="-542925" defTabSz="457200">
              <a:spcBef>
                <a:spcPts val="1200"/>
              </a:spcBef>
              <a:spcAft>
                <a:spcPts val="1800"/>
              </a:spcAft>
              <a:buClr>
                <a:schemeClr val="tx2"/>
              </a:buClr>
              <a:buSzPct val="70000"/>
              <a:buNone/>
            </a:pPr>
            <a:r>
              <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(b) 	Automatic relief consequent upon recognition of a foreign proceeding as a “foreign main proceeding</a:t>
            </a:r>
            <a:r>
              <a:rPr lang="en-US" dirty="0" smtClean="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 (Article 20); </a:t>
            </a:r>
            <a:r>
              <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and</a:t>
            </a:r>
          </a:p>
          <a:p>
            <a:pPr marL="542925" indent="-542925" defTabSz="457200">
              <a:spcBef>
                <a:spcPts val="1200"/>
              </a:spcBef>
              <a:spcAft>
                <a:spcPts val="1800"/>
              </a:spcAft>
              <a:buClr>
                <a:schemeClr val="tx2"/>
              </a:buClr>
              <a:buSzPct val="70000"/>
              <a:buNone/>
            </a:pPr>
            <a:r>
              <a:rPr lang="en-US" dirty="0" smtClean="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(c) 	Discretionary </a:t>
            </a:r>
            <a:r>
              <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relief consequent upon recognition of the foreign proceedings as either a main or non-main </a:t>
            </a:r>
            <a:r>
              <a:rPr lang="en-US" dirty="0" smtClean="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proceeding (Article 21).</a:t>
            </a:r>
            <a:endPar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endParaRPr>
          </a:p>
          <a:p>
            <a:pPr marL="0" indent="0" defTabSz="457200">
              <a:spcBef>
                <a:spcPts val="1200"/>
              </a:spcBef>
              <a:spcAft>
                <a:spcPts val="1800"/>
              </a:spcAft>
              <a:buClr>
                <a:schemeClr val="tx2"/>
              </a:buClr>
              <a:buSzPct val="70000"/>
              <a:buNone/>
            </a:pPr>
            <a:endPar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endParaRPr>
          </a:p>
          <a:p>
            <a:pPr marL="0" indent="0" algn="r" defTabSz="457200">
              <a:spcBef>
                <a:spcPts val="1200"/>
              </a:spcBef>
              <a:spcAft>
                <a:spcPts val="1800"/>
              </a:spcAft>
              <a:buClr>
                <a:schemeClr val="tx2"/>
              </a:buClr>
              <a:buSzPct val="70000"/>
              <a:buNone/>
            </a:pPr>
            <a:r>
              <a:rPr lang="en-US" sz="1300"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rPr>
              <a:t>Judicial Perspective, at[144]. </a:t>
            </a:r>
          </a:p>
          <a:p>
            <a:pPr marL="542925" indent="-542925" defTabSz="457200">
              <a:spcBef>
                <a:spcPts val="1200"/>
              </a:spcBef>
              <a:spcAft>
                <a:spcPts val="1800"/>
              </a:spcAft>
              <a:buClr>
                <a:schemeClr val="tx2"/>
              </a:buClr>
              <a:buSzPct val="70000"/>
              <a:buAutoNum type="alphaLcParenBoth" startAt="3"/>
            </a:pPr>
            <a:endParaRPr lang="en-US" dirty="0">
              <a:ln>
                <a:solidFill>
                  <a:schemeClr val="bg1">
                    <a:lumMod val="75000"/>
                    <a:lumOff val="25000"/>
                    <a:alpha val="10000"/>
                  </a:schemeClr>
                </a:solidFill>
              </a:ln>
              <a:solidFill>
                <a:schemeClr val="tx1">
                  <a:lumMod val="85000"/>
                </a:schemeClr>
              </a:solidFill>
              <a:effectLst>
                <a:outerShdw blurRad="9525" dist="25400" dir="14640000" algn="tl" rotWithShape="0">
                  <a:schemeClr val="bg1">
                    <a:alpha val="30000"/>
                  </a:schemeClr>
                </a:outerShdw>
              </a:effectLst>
            </a:endParaRPr>
          </a:p>
          <a:p>
            <a:pPr marL="0" indent="0">
              <a:buNone/>
            </a:pPr>
            <a:endParaRPr lang="en-US" dirty="0">
              <a:solidFill>
                <a:schemeClr val="tx1">
                  <a:lumMod val="85000"/>
                </a:schemeClr>
              </a:solidFill>
            </a:endParaRPr>
          </a:p>
        </p:txBody>
      </p:sp>
    </p:spTree>
    <p:extLst>
      <p:ext uri="{BB962C8B-B14F-4D97-AF65-F5344CB8AC3E}">
        <p14:creationId xmlns:p14="http://schemas.microsoft.com/office/powerpoint/2010/main" val="1752854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800" b="1" dirty="0" smtClean="0"/>
              <a:t>Clash </a:t>
            </a:r>
            <a:r>
              <a:rPr lang="en-US" sz="8800" b="1" dirty="0"/>
              <a:t>of the Titans </a:t>
            </a:r>
          </a:p>
        </p:txBody>
      </p:sp>
    </p:spTree>
    <p:extLst>
      <p:ext uri="{BB962C8B-B14F-4D97-AF65-F5344CB8AC3E}">
        <p14:creationId xmlns:p14="http://schemas.microsoft.com/office/powerpoint/2010/main" val="1963865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rgbClr val="D1D0C8"/>
                </a:solidFill>
                <a:latin typeface="Calibri Body"/>
              </a:rPr>
              <a:t>Interim Relief</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a:t>So a court that grants interim or final relief under arts 19 or 21 respectively must work out what the local equivalent is of the foreign proceeding it is being asked to recognize: </a:t>
            </a:r>
            <a:r>
              <a:rPr lang="en-US" dirty="0" err="1"/>
              <a:t>ie</a:t>
            </a:r>
            <a:r>
              <a:rPr lang="en-US" dirty="0"/>
              <a:t>, the court must decide, first, whether secured creditors keep their rights or those rights will be suspended in the forum and be determined in the foreign proceeding and, secondly, what is the closest local equivalent for the foreign insolvency process so that the stay under Art.20 will reflect, in the most analogous manner, the nature of the protection that the debtor actually has in the foreign jurisdiction and should have under the local insolvency law</a:t>
            </a:r>
            <a:r>
              <a:rPr lang="en-US" dirty="0" smtClean="0"/>
              <a:t>.</a:t>
            </a:r>
          </a:p>
          <a:p>
            <a:pPr marL="0" indent="0" algn="ctr">
              <a:buNone/>
            </a:pPr>
            <a:endParaRPr lang="en-NZ" sz="1300" dirty="0" smtClean="0"/>
          </a:p>
          <a:p>
            <a:pPr marL="0" indent="0" algn="ctr">
              <a:buNone/>
            </a:pPr>
            <a:endParaRPr lang="en-NZ" sz="1300" dirty="0"/>
          </a:p>
          <a:p>
            <a:pPr marL="0" indent="0" algn="r">
              <a:buNone/>
            </a:pPr>
            <a:r>
              <a:rPr lang="en-NZ" sz="1300" dirty="0" err="1" smtClean="0"/>
              <a:t>Rares</a:t>
            </a:r>
            <a:r>
              <a:rPr lang="en-NZ" sz="1300" dirty="0"/>
              <a:t>, Justice Steven “Ship arrests, maritime liens and cross-border insolvency” (FCA) [2017] </a:t>
            </a:r>
            <a:r>
              <a:rPr lang="en-NZ" sz="1300" dirty="0" err="1"/>
              <a:t>FedJSchol</a:t>
            </a:r>
            <a:r>
              <a:rPr lang="en-NZ" sz="1300" dirty="0"/>
              <a:t> 21 p </a:t>
            </a:r>
            <a:r>
              <a:rPr lang="en-NZ" sz="1300" dirty="0" smtClean="0"/>
              <a:t>412.</a:t>
            </a:r>
            <a:r>
              <a:rPr lang="en-US" sz="1300" dirty="0" smtClean="0"/>
              <a:t> </a:t>
            </a:r>
            <a:r>
              <a:rPr lang="en-NZ" sz="1300" dirty="0"/>
              <a:t/>
            </a:r>
            <a:br>
              <a:rPr lang="en-NZ" sz="1300" dirty="0"/>
            </a:br>
            <a:endParaRPr lang="en-US" sz="1300" dirty="0"/>
          </a:p>
        </p:txBody>
      </p:sp>
    </p:spTree>
    <p:extLst>
      <p:ext uri="{BB962C8B-B14F-4D97-AF65-F5344CB8AC3E}">
        <p14:creationId xmlns:p14="http://schemas.microsoft.com/office/powerpoint/2010/main" val="1896871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1480</TotalTime>
  <Words>338</Words>
  <Application>Microsoft Macintosh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Batang</vt:lpstr>
      <vt:lpstr>Calibri (Body)</vt:lpstr>
      <vt:lpstr>Calibri Body</vt:lpstr>
      <vt:lpstr>Corbel</vt:lpstr>
      <vt:lpstr>Times New Roman</vt:lpstr>
      <vt:lpstr>Arial</vt:lpstr>
      <vt:lpstr>Depth</vt:lpstr>
      <vt:lpstr>Relief in Cross-Border Insolvency  and Maritime Law </vt:lpstr>
      <vt:lpstr>Principles of the Model Law</vt:lpstr>
      <vt:lpstr>United Nations Commission on International Trade Law (UNCITRAL) Model Law on Cross-Border Insolvency (1997)</vt:lpstr>
      <vt:lpstr>Pre-Model Law case </vt:lpstr>
      <vt:lpstr>In practical terms?</vt:lpstr>
      <vt:lpstr>Four elements of the Model Law</vt:lpstr>
      <vt:lpstr>Relief</vt:lpstr>
      <vt:lpstr>PowerPoint Presentation</vt:lpstr>
      <vt:lpstr>Interim Relief</vt:lpstr>
      <vt:lpstr>Adequate Protection</vt:lpstr>
      <vt:lpstr>Treatment: Case Law</vt:lpstr>
      <vt:lpstr>Practice Notes </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Relief in Cross-Border Insolvency  and Maritime Law </dc:title>
  <dc:creator>Rosalie Van Dael</dc:creator>
  <cp:lastModifiedBy>Rosalie Van Dael</cp:lastModifiedBy>
  <cp:revision>24</cp:revision>
  <dcterms:created xsi:type="dcterms:W3CDTF">2023-05-31T02:17:18Z</dcterms:created>
  <dcterms:modified xsi:type="dcterms:W3CDTF">2023-06-15T23:13:17Z</dcterms:modified>
</cp:coreProperties>
</file>