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handoutMasterIdLst>
    <p:handoutMasterId r:id="rId20"/>
  </p:handoutMasterIdLst>
  <p:sldIdLst>
    <p:sldId id="265" r:id="rId5"/>
    <p:sldId id="289" r:id="rId6"/>
    <p:sldId id="282" r:id="rId7"/>
    <p:sldId id="292" r:id="rId8"/>
    <p:sldId id="290" r:id="rId9"/>
    <p:sldId id="281" r:id="rId10"/>
    <p:sldId id="269" r:id="rId11"/>
    <p:sldId id="288" r:id="rId12"/>
    <p:sldId id="284" r:id="rId13"/>
    <p:sldId id="291" r:id="rId14"/>
    <p:sldId id="293" r:id="rId15"/>
    <p:sldId id="283" r:id="rId16"/>
    <p:sldId id="267"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261B9A-A76B-4B96-A171-760C0897C72A}" v="14" dt="2023-05-31T12:33:35.546"/>
  </p1510:revLst>
</p1510:revInfo>
</file>

<file path=ppt/tableStyles.xml><?xml version="1.0" encoding="utf-8"?>
<a:tblStyleLst xmlns:a="http://schemas.openxmlformats.org/drawingml/2006/main" def="{793D81CF-94F2-401A-BA57-92F5A7B2D0C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06" autoAdjust="0"/>
  </p:normalViewPr>
  <p:slideViewPr>
    <p:cSldViewPr snapToGrid="0">
      <p:cViewPr varScale="1">
        <p:scale>
          <a:sx n="107" d="100"/>
          <a:sy n="107" d="100"/>
        </p:scale>
        <p:origin x="750" y="96"/>
      </p:cViewPr>
      <p:guideLst>
        <p:guide pos="3840"/>
        <p:guide orient="horz" pos="2160"/>
      </p:guideLst>
    </p:cSldViewPr>
  </p:slideViewPr>
  <p:notesTextViewPr>
    <p:cViewPr>
      <p:scale>
        <a:sx n="1" d="1"/>
        <a:sy n="1" d="1"/>
      </p:scale>
      <p:origin x="0" y="0"/>
    </p:cViewPr>
  </p:notesTextViewPr>
  <p:notesViewPr>
    <p:cSldViewPr snapToGrid="0">
      <p:cViewPr varScale="1">
        <p:scale>
          <a:sx n="63" d="100"/>
          <a:sy n="63" d="100"/>
        </p:scale>
        <p:origin x="1986" y="108"/>
      </p:cViewPr>
      <p:guideLst/>
    </p:cSldViewPr>
  </p:notesViewPr>
  <p:gridSpacing cx="46800" cy="46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6/8/2023</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6/8/2023</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Sun rising over grassy hill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2" y="0"/>
            <a:ext cx="12188699" cy="4799300"/>
          </a:xfrm>
          <a:prstGeom prst="rect">
            <a:avLst/>
          </a:prstGeom>
        </p:spPr>
      </p:pic>
      <p:sp>
        <p:nvSpPr>
          <p:cNvPr id="4" name="Rectangle 3"/>
          <p:cNvSpPr/>
          <p:nvPr/>
        </p:nvSpPr>
        <p:spPr bwMode="ltGray">
          <a:xfrm>
            <a:off x="-3" y="4754880"/>
            <a:ext cx="12192003"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8" y="4724400"/>
            <a:ext cx="12188827"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sz="1800"/>
          </a:p>
        </p:txBody>
      </p:sp>
      <p:sp>
        <p:nvSpPr>
          <p:cNvPr id="2" name="Title 1"/>
          <p:cNvSpPr>
            <a:spLocks noGrp="1"/>
          </p:cNvSpPr>
          <p:nvPr>
            <p:ph type="ctrTitle"/>
          </p:nvPr>
        </p:nvSpPr>
        <p:spPr>
          <a:xfrm>
            <a:off x="1523999" y="4800600"/>
            <a:ext cx="9144003" cy="1143000"/>
          </a:xfrm>
        </p:spPr>
        <p:txBody>
          <a:bodyPr anchor="b">
            <a:normAutofit/>
          </a:bodyPr>
          <a:lstStyle>
            <a:lvl1pPr algn="ctr">
              <a:defRPr sz="4800">
                <a:solidFill>
                  <a:schemeClr val="bg1"/>
                </a:solidFill>
              </a:defRPr>
            </a:lvl1pPr>
          </a:lstStyle>
          <a:p>
            <a:r>
              <a:rPr lang="en-US"/>
              <a:t>Click to edit Master title style</a:t>
            </a:r>
            <a:endParaRPr/>
          </a:p>
        </p:txBody>
      </p:sp>
      <p:sp>
        <p:nvSpPr>
          <p:cNvPr id="3" name="Subtitle 2"/>
          <p:cNvSpPr>
            <a:spLocks noGrp="1"/>
          </p:cNvSpPr>
          <p:nvPr>
            <p:ph type="subTitle" idx="1"/>
          </p:nvPr>
        </p:nvSpPr>
        <p:spPr>
          <a:xfrm>
            <a:off x="1522413" y="5943600"/>
            <a:ext cx="9144003"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2"/>
            <a:ext cx="3200400" cy="1990725"/>
          </a:xfrm>
        </p:spPr>
        <p:txBody>
          <a:bodyPr anchor="b">
            <a:normAutofit/>
          </a:bodyPr>
          <a:lstStyle>
            <a:lvl1pPr>
              <a:defRPr sz="3400" b="0">
                <a:solidFill>
                  <a:schemeClr val="bg1"/>
                </a:solidFill>
              </a:defRPr>
            </a:lvl1pPr>
          </a:lstStyle>
          <a:p>
            <a:r>
              <a:rPr lang="en-US"/>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4"/>
          <p:cNvSpPr>
            <a:spLocks noGrp="1"/>
          </p:cNvSpPr>
          <p:nvPr>
            <p:ph type="ftr" sz="quarter" idx="11"/>
          </p:nvPr>
        </p:nvSpPr>
        <p:spPr/>
        <p:txBody>
          <a:bodyPr/>
          <a:lstStyle/>
          <a:p>
            <a:endParaRPr/>
          </a:p>
        </p:txBody>
      </p:sp>
      <p:sp>
        <p:nvSpPr>
          <p:cNvPr id="5" name="Date Placeholder 5"/>
          <p:cNvSpPr>
            <a:spLocks noGrp="1"/>
          </p:cNvSpPr>
          <p:nvPr>
            <p:ph type="dt" sz="half" idx="10"/>
          </p:nvPr>
        </p:nvSpPr>
        <p:spPr/>
        <p:txBody>
          <a:bodyPr/>
          <a:lstStyle>
            <a:lvl1pPr>
              <a:defRPr>
                <a:solidFill>
                  <a:schemeClr val="tx2"/>
                </a:solidFill>
              </a:defRPr>
            </a:lvl1pPr>
          </a:lstStyle>
          <a:p>
            <a:fld id="{9E583DDF-CA54-461A-A486-592D2374C532}" type="datetimeFigureOut">
              <a:rPr lang="en-US" smtClean="0"/>
              <a:pPr/>
              <a:t>6/8/2023</a:t>
            </a:fld>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5" y="2362200"/>
            <a:ext cx="3200400" cy="1993392"/>
          </a:xfrm>
        </p:spPr>
        <p:txBody>
          <a:bodyPr anchor="b">
            <a:normAutofit/>
          </a:bodyPr>
          <a:lstStyle>
            <a:lvl1pPr>
              <a:defRPr sz="3400" b="0">
                <a:solidFill>
                  <a:schemeClr val="bg1"/>
                </a:solidFill>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923215"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4"/>
          <p:cNvSpPr>
            <a:spLocks noGrp="1"/>
          </p:cNvSpPr>
          <p:nvPr>
            <p:ph type="ftr" sz="quarter" idx="11"/>
          </p:nvPr>
        </p:nvSpPr>
        <p:spPr/>
        <p:txBody>
          <a:bodyPr/>
          <a:lstStyle/>
          <a:p>
            <a:endParaRPr/>
          </a:p>
        </p:txBody>
      </p:sp>
      <p:sp>
        <p:nvSpPr>
          <p:cNvPr id="5" name="Date Placeholder 5"/>
          <p:cNvSpPr>
            <a:spLocks noGrp="1"/>
          </p:cNvSpPr>
          <p:nvPr>
            <p:ph type="dt" sz="half" idx="10"/>
          </p:nvPr>
        </p:nvSpPr>
        <p:spPr/>
        <p:txBody>
          <a:bodyPr/>
          <a:lstStyle/>
          <a:p>
            <a:fld id="{9E583DDF-CA54-461A-A486-592D2374C532}" type="datetimeFigureOut">
              <a:rPr lang="en-US" smtClean="0"/>
              <a:t>6/8/2023</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3"/>
          <p:cNvSpPr>
            <a:spLocks noGrp="1"/>
          </p:cNvSpPr>
          <p:nvPr>
            <p:ph type="ftr" sz="quarter" idx="11"/>
          </p:nvPr>
        </p:nvSpPr>
        <p:spPr/>
        <p:txBody>
          <a:bodyPr/>
          <a:lstStyle/>
          <a:p>
            <a:endParaRPr/>
          </a:p>
        </p:txBody>
      </p:sp>
      <p:sp>
        <p:nvSpPr>
          <p:cNvPr id="4" name="Date Placeholder 4"/>
          <p:cNvSpPr>
            <a:spLocks noGrp="1"/>
          </p:cNvSpPr>
          <p:nvPr>
            <p:ph type="dt" sz="half" idx="10"/>
          </p:nvPr>
        </p:nvSpPr>
        <p:spPr/>
        <p:txBody>
          <a:bodyPr/>
          <a:lstStyle/>
          <a:p>
            <a:fld id="{9E583DDF-CA54-461A-A486-592D2374C532}" type="datetimeFigureOut">
              <a:rPr lang="en-US" smtClean="0"/>
              <a:t>6/8/2023</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274638"/>
            <a:ext cx="2628900" cy="5897562"/>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838201" y="274638"/>
            <a:ext cx="77343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3"/>
          <p:cNvSpPr>
            <a:spLocks noGrp="1"/>
          </p:cNvSpPr>
          <p:nvPr>
            <p:ph type="ftr" sz="quarter" idx="11"/>
          </p:nvPr>
        </p:nvSpPr>
        <p:spPr/>
        <p:txBody>
          <a:bodyPr/>
          <a:lstStyle/>
          <a:p>
            <a:endParaRPr/>
          </a:p>
        </p:txBody>
      </p:sp>
      <p:sp>
        <p:nvSpPr>
          <p:cNvPr id="4" name="Date Placeholder 4"/>
          <p:cNvSpPr>
            <a:spLocks noGrp="1"/>
          </p:cNvSpPr>
          <p:nvPr>
            <p:ph type="dt" sz="half" idx="10"/>
          </p:nvPr>
        </p:nvSpPr>
        <p:spPr/>
        <p:txBody>
          <a:bodyPr/>
          <a:lstStyle/>
          <a:p>
            <a:fld id="{9E583DDF-CA54-461A-A486-592D2374C532}" type="datetimeFigureOut">
              <a:rPr lang="en-US" smtClean="0"/>
              <a:t>6/8/2023</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6pP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3"/>
          <p:cNvSpPr>
            <a:spLocks noGrp="1"/>
          </p:cNvSpPr>
          <p:nvPr>
            <p:ph type="ftr" sz="quarter" idx="11"/>
          </p:nvPr>
        </p:nvSpPr>
        <p:spPr/>
        <p:txBody>
          <a:bodyPr/>
          <a:lstStyle/>
          <a:p>
            <a:endParaRPr dirty="0"/>
          </a:p>
        </p:txBody>
      </p:sp>
      <p:sp>
        <p:nvSpPr>
          <p:cNvPr id="4" name="Date Placeholder 4"/>
          <p:cNvSpPr>
            <a:spLocks noGrp="1"/>
          </p:cNvSpPr>
          <p:nvPr>
            <p:ph type="dt" sz="half" idx="10"/>
          </p:nvPr>
        </p:nvSpPr>
        <p:spPr/>
        <p:txBody>
          <a:bodyPr/>
          <a:lstStyle/>
          <a:p>
            <a:fld id="{9E583DDF-CA54-461A-A486-592D2374C532}" type="datetimeFigureOut">
              <a:rPr lang="en-US" smtClean="0"/>
              <a:t>6/8/2023</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7" name="Rectangle 1"/>
          <p:cNvSpPr/>
          <p:nvPr/>
        </p:nvSpPr>
        <p:spPr bwMode="ltGray">
          <a:xfrm>
            <a:off x="0" y="0"/>
            <a:ext cx="12188827"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sz="1800" b="0" i="0" u="none" strike="noStrike" kern="0" cap="none" spc="0" normalizeH="0" baseline="0">
              <a:ln>
                <a:noFill/>
              </a:ln>
              <a:solidFill>
                <a:prstClr val="white"/>
              </a:solidFill>
              <a:effectLst/>
              <a:uLnTx/>
              <a:uFillTx/>
              <a:latin typeface="Euphemia"/>
            </a:endParaRPr>
          </a:p>
        </p:txBody>
      </p:sp>
      <p:sp>
        <p:nvSpPr>
          <p:cNvPr id="8" name="Rectangle 2"/>
          <p:cNvSpPr/>
          <p:nvPr/>
        </p:nvSpPr>
        <p:spPr bwMode="white">
          <a:xfrm>
            <a:off x="-2" y="411480"/>
            <a:ext cx="12188827"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sz="1800"/>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n-US"/>
              <a:t>Click to edit Master title style</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3"/>
          <p:cNvSpPr>
            <a:spLocks noGrp="1"/>
          </p:cNvSpPr>
          <p:nvPr>
            <p:ph type="ftr" sz="quarter" idx="11"/>
          </p:nvPr>
        </p:nvSpPr>
        <p:spPr/>
        <p:txBody>
          <a:bodyPr/>
          <a:lstStyle/>
          <a:p>
            <a:endParaRPr/>
          </a:p>
        </p:txBody>
      </p:sp>
      <p:sp>
        <p:nvSpPr>
          <p:cNvPr id="4" name="Date Placeholder 4"/>
          <p:cNvSpPr>
            <a:spLocks noGrp="1"/>
          </p:cNvSpPr>
          <p:nvPr>
            <p:ph type="dt" sz="half" idx="10"/>
          </p:nvPr>
        </p:nvSpPr>
        <p:spPr/>
        <p:txBody>
          <a:bodyPr/>
          <a:lstStyle/>
          <a:p>
            <a:fld id="{9E583DDF-CA54-461A-A486-592D2374C532}" type="datetimeFigureOut">
              <a:rPr lang="en-US" smtClean="0"/>
              <a:t>6/8/2023</a:t>
            </a:fld>
            <a:endParaRPr/>
          </a:p>
        </p:txBody>
      </p:sp>
      <p:sp>
        <p:nvSpPr>
          <p:cNvPr id="6" name="Slide Number Placeholder 5"/>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Alternate 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n-US"/>
              <a:t>Click to edit Master title style</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3"/>
          <p:cNvSpPr>
            <a:spLocks noGrp="1"/>
          </p:cNvSpPr>
          <p:nvPr>
            <p:ph type="ftr" sz="quarter" idx="11"/>
          </p:nvPr>
        </p:nvSpPr>
        <p:spPr/>
        <p:txBody>
          <a:bodyPr/>
          <a:lstStyle>
            <a:lvl1pPr>
              <a:defRPr>
                <a:solidFill>
                  <a:schemeClr val="tx2"/>
                </a:solidFill>
              </a:defRPr>
            </a:lvl1pPr>
          </a:lstStyle>
          <a:p>
            <a:endParaRPr/>
          </a:p>
        </p:txBody>
      </p:sp>
      <p:sp>
        <p:nvSpPr>
          <p:cNvPr id="4"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smtClean="0"/>
              <a:pPr/>
              <a:t>6/8/2023</a:t>
            </a:fld>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4"/>
          <p:cNvSpPr>
            <a:spLocks noGrp="1"/>
          </p:cNvSpPr>
          <p:nvPr>
            <p:ph type="ftr" sz="quarter" idx="11"/>
          </p:nvPr>
        </p:nvSpPr>
        <p:spPr/>
        <p:txBody>
          <a:bodyPr/>
          <a:lstStyle/>
          <a:p>
            <a:endParaRPr/>
          </a:p>
        </p:txBody>
      </p:sp>
      <p:sp>
        <p:nvSpPr>
          <p:cNvPr id="5" name="Date Placeholder 5"/>
          <p:cNvSpPr>
            <a:spLocks noGrp="1"/>
          </p:cNvSpPr>
          <p:nvPr>
            <p:ph type="dt" sz="half" idx="10"/>
          </p:nvPr>
        </p:nvSpPr>
        <p:spPr/>
        <p:txBody>
          <a:bodyPr/>
          <a:lstStyle/>
          <a:p>
            <a:fld id="{9DD7D43D-6574-4C7B-808D-C6C12215A4D4}" type="datetimeFigureOut">
              <a:rPr lang="en-US" smtClean="0"/>
              <a:t>6/8/2023</a:t>
            </a:fld>
            <a:endParaRPr/>
          </a:p>
        </p:txBody>
      </p:sp>
      <p:sp>
        <p:nvSpPr>
          <p:cNvPr id="7" name="Slide Number Placeholder 6"/>
          <p:cNvSpPr>
            <a:spLocks noGrp="1"/>
          </p:cNvSpPr>
          <p:nvPr>
            <p:ph type="sldNum" sz="quarter" idx="12"/>
          </p:nvPr>
        </p:nvSpPr>
        <p:spPr/>
        <p:txBody>
          <a:bodyPr/>
          <a:lstStyle/>
          <a:p>
            <a:fld id="{A0ECE5F2-81AA-4605-B028-6FBA391056AF}" type="slidenum">
              <a:rPr/>
              <a:t>‹#›</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41120" y="2740734"/>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78880" y="2740734"/>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8" name="Footer Placeholder 6"/>
          <p:cNvSpPr>
            <a:spLocks noGrp="1"/>
          </p:cNvSpPr>
          <p:nvPr>
            <p:ph type="ftr" sz="quarter" idx="11"/>
          </p:nvPr>
        </p:nvSpPr>
        <p:spPr/>
        <p:txBody>
          <a:bodyPr/>
          <a:lstStyle/>
          <a:p>
            <a:endParaRPr/>
          </a:p>
        </p:txBody>
      </p:sp>
      <p:sp>
        <p:nvSpPr>
          <p:cNvPr id="7" name="Date Placeholder 7"/>
          <p:cNvSpPr>
            <a:spLocks noGrp="1"/>
          </p:cNvSpPr>
          <p:nvPr>
            <p:ph type="dt" sz="half" idx="10"/>
          </p:nvPr>
        </p:nvSpPr>
        <p:spPr/>
        <p:txBody>
          <a:bodyPr/>
          <a:lstStyle/>
          <a:p>
            <a:fld id="{9E583DDF-CA54-461A-A486-592D2374C532}" type="datetimeFigureOut">
              <a:rPr lang="en-US" smtClean="0"/>
              <a:t>6/8/2023</a:t>
            </a:fld>
            <a:endParaRPr/>
          </a:p>
        </p:txBody>
      </p:sp>
      <p:sp>
        <p:nvSpPr>
          <p:cNvPr id="9" name="Slide Number Placeholder 8"/>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4" name="Footer Placeholder 2"/>
          <p:cNvSpPr>
            <a:spLocks noGrp="1"/>
          </p:cNvSpPr>
          <p:nvPr>
            <p:ph type="ftr" sz="quarter" idx="11"/>
          </p:nvPr>
        </p:nvSpPr>
        <p:spPr/>
        <p:txBody>
          <a:bodyPr/>
          <a:lstStyle/>
          <a:p>
            <a:endParaRPr/>
          </a:p>
        </p:txBody>
      </p:sp>
      <p:sp>
        <p:nvSpPr>
          <p:cNvPr id="3" name="Date Placeholder 3"/>
          <p:cNvSpPr>
            <a:spLocks noGrp="1"/>
          </p:cNvSpPr>
          <p:nvPr>
            <p:ph type="dt" sz="half" idx="10"/>
          </p:nvPr>
        </p:nvSpPr>
        <p:spPr/>
        <p:txBody>
          <a:bodyPr/>
          <a:lstStyle/>
          <a:p>
            <a:fld id="{9E583DDF-CA54-461A-A486-592D2374C532}" type="datetimeFigureOut">
              <a:rPr lang="en-US" smtClean="0"/>
              <a:t>6/8/2023</a:t>
            </a:fld>
            <a:endParaRPr/>
          </a:p>
        </p:txBody>
      </p:sp>
      <p:sp>
        <p:nvSpPr>
          <p:cNvPr id="5" name="Slide Number Placeholder 4"/>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1"/>
          <p:cNvSpPr>
            <a:spLocks noGrp="1"/>
          </p:cNvSpPr>
          <p:nvPr>
            <p:ph type="ftr" sz="quarter" idx="11"/>
          </p:nvPr>
        </p:nvSpPr>
        <p:spPr/>
        <p:txBody>
          <a:bodyPr/>
          <a:lstStyle>
            <a:lvl1pPr>
              <a:defRPr>
                <a:solidFill>
                  <a:schemeClr val="tx2"/>
                </a:solidFill>
              </a:defRPr>
            </a:lvl1pPr>
          </a:lstStyle>
          <a:p>
            <a:endParaRPr/>
          </a:p>
        </p:txBody>
      </p:sp>
      <p:sp>
        <p:nvSpPr>
          <p:cNvPr id="2" name="Date Placeholder 2"/>
          <p:cNvSpPr>
            <a:spLocks noGrp="1"/>
          </p:cNvSpPr>
          <p:nvPr>
            <p:ph type="dt" sz="half" idx="10"/>
          </p:nvPr>
        </p:nvSpPr>
        <p:spPr/>
        <p:txBody>
          <a:bodyPr/>
          <a:lstStyle>
            <a:lvl1pPr>
              <a:defRPr>
                <a:solidFill>
                  <a:schemeClr val="tx2"/>
                </a:solidFill>
              </a:defRPr>
            </a:lvl1pPr>
          </a:lstStyle>
          <a:p>
            <a:fld id="{9E583DDF-CA54-461A-A486-592D2374C532}" type="datetimeFigureOut">
              <a:rPr lang="en-US" smtClean="0"/>
              <a:pPr/>
              <a:t>6/8/2023</a:t>
            </a:fld>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2"/>
            <a:ext cx="3200400" cy="1990725"/>
          </a:xfrm>
        </p:spPr>
        <p:txBody>
          <a:bodyPr anchor="b">
            <a:normAutofit/>
          </a:bodyPr>
          <a:lstStyle>
            <a:lvl1pPr>
              <a:defRPr sz="3400" b="0"/>
            </a:lvl1pPr>
          </a:lstStyle>
          <a:p>
            <a:r>
              <a:rPr lang="en-US"/>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494213"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4"/>
          <p:cNvSpPr>
            <a:spLocks noGrp="1"/>
          </p:cNvSpPr>
          <p:nvPr>
            <p:ph type="ftr" sz="quarter" idx="11"/>
          </p:nvPr>
        </p:nvSpPr>
        <p:spPr/>
        <p:txBody>
          <a:bodyPr/>
          <a:lstStyle/>
          <a:p>
            <a:endParaRPr/>
          </a:p>
        </p:txBody>
      </p:sp>
      <p:sp>
        <p:nvSpPr>
          <p:cNvPr id="5" name="Date Placeholder 5"/>
          <p:cNvSpPr>
            <a:spLocks noGrp="1"/>
          </p:cNvSpPr>
          <p:nvPr>
            <p:ph type="dt" sz="half" idx="10"/>
          </p:nvPr>
        </p:nvSpPr>
        <p:spPr/>
        <p:txBody>
          <a:bodyPr/>
          <a:lstStyle/>
          <a:p>
            <a:fld id="{9E583DDF-CA54-461A-A486-592D2374C532}" type="datetimeFigureOut">
              <a:rPr lang="en-US" smtClean="0"/>
              <a:t>6/8/2023</a:t>
            </a:fld>
            <a:endParaRPr/>
          </a:p>
        </p:txBody>
      </p:sp>
      <p:sp>
        <p:nvSpPr>
          <p:cNvPr id="7" name="Slide Number Placeholder 6"/>
          <p:cNvSpPr>
            <a:spLocks noGrp="1"/>
          </p:cNvSpPr>
          <p:nvPr>
            <p:ph type="sldNum" sz="quarter" idx="12"/>
          </p:nvPr>
        </p:nvSpPr>
        <p:spPr/>
        <p:txBody>
          <a:bodyPr/>
          <a:lstStyle/>
          <a:p>
            <a:fld id="{CA8D9AD5-F248-4919-864A-CFD76CC027D6}" type="slidenum">
              <a:rPr/>
              <a:t>‹#›</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341120" y="1901954"/>
            <a:ext cx="9509760" cy="41276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Rectangle 3"/>
          <p:cNvSpPr/>
          <p:nvPr/>
        </p:nvSpPr>
        <p:spPr bwMode="ltGray">
          <a:xfrm>
            <a:off x="1587" y="6583680"/>
            <a:ext cx="12188827"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sz="1800" b="0" i="0" u="none" strike="noStrike" kern="0" cap="none" spc="0" normalizeH="0" baseline="0">
              <a:ln>
                <a:noFill/>
              </a:ln>
              <a:solidFill>
                <a:prstClr val="white"/>
              </a:solidFill>
              <a:effectLst/>
              <a:uLnTx/>
              <a:uFillTx/>
              <a:latin typeface="Euphemia"/>
            </a:endParaRPr>
          </a:p>
        </p:txBody>
      </p:sp>
      <p:sp>
        <p:nvSpPr>
          <p:cNvPr id="5" name="Footer Placeholder 4"/>
          <p:cNvSpPr>
            <a:spLocks noGrp="1"/>
          </p:cNvSpPr>
          <p:nvPr>
            <p:ph type="ftr" sz="quarter" idx="3"/>
          </p:nvPr>
        </p:nvSpPr>
        <p:spPr>
          <a:xfrm>
            <a:off x="1341120" y="6614494"/>
            <a:ext cx="7159752" cy="237744"/>
          </a:xfrm>
          <a:prstGeom prst="rect">
            <a:avLst/>
          </a:prstGeom>
        </p:spPr>
        <p:txBody>
          <a:bodyPr vert="horz" lIns="91440" tIns="45720" rIns="91440" bIns="45720" rtlCol="0" anchor="ctr"/>
          <a:lstStyle>
            <a:lvl1pPr algn="l">
              <a:defRPr sz="1100" cap="all" baseline="0">
                <a:solidFill>
                  <a:schemeClr val="bg2"/>
                </a:solidFill>
              </a:defRPr>
            </a:lvl1pPr>
          </a:lstStyle>
          <a:p>
            <a:endParaRPr lang="en-US" dirty="0"/>
          </a:p>
        </p:txBody>
      </p:sp>
      <p:sp>
        <p:nvSpPr>
          <p:cNvPr id="8" name="Rectangle 5"/>
          <p:cNvSpPr/>
          <p:nvPr/>
        </p:nvSpPr>
        <p:spPr bwMode="white">
          <a:xfrm>
            <a:off x="1587" y="6583680"/>
            <a:ext cx="12188827"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sz="1800"/>
          </a:p>
        </p:txBody>
      </p:sp>
      <p:sp>
        <p:nvSpPr>
          <p:cNvPr id="4" name="Date Placeholder 6"/>
          <p:cNvSpPr>
            <a:spLocks noGrp="1"/>
          </p:cNvSpPr>
          <p:nvPr>
            <p:ph type="dt" sz="half" idx="2"/>
          </p:nvPr>
        </p:nvSpPr>
        <p:spPr>
          <a:xfrm>
            <a:off x="8875776" y="6614494"/>
            <a:ext cx="960120" cy="237744"/>
          </a:xfrm>
          <a:prstGeom prst="rect">
            <a:avLst/>
          </a:prstGeom>
        </p:spPr>
        <p:txBody>
          <a:bodyPr vert="horz" lIns="91440" tIns="45720" rIns="91440" bIns="45720" rtlCol="0" anchor="ctr"/>
          <a:lstStyle>
            <a:lvl1pPr algn="r">
              <a:defRPr sz="1100">
                <a:solidFill>
                  <a:schemeClr val="bg2"/>
                </a:solidFill>
              </a:defRPr>
            </a:lvl1pPr>
          </a:lstStyle>
          <a:p>
            <a:fld id="{9E583DDF-CA54-461A-A486-592D2374C532}" type="datetimeFigureOut">
              <a:rPr lang="en-US" smtClean="0"/>
              <a:pPr/>
              <a:t>6/8/2023</a:t>
            </a:fld>
            <a:endParaRPr lang="en-US"/>
          </a:p>
        </p:txBody>
      </p:sp>
      <p:sp>
        <p:nvSpPr>
          <p:cNvPr id="6" name="Slide Number Placeholder 7"/>
          <p:cNvSpPr>
            <a:spLocks noGrp="1"/>
          </p:cNvSpPr>
          <p:nvPr>
            <p:ph type="sldNum" sz="quarter" idx="4"/>
          </p:nvPr>
        </p:nvSpPr>
        <p:spPr>
          <a:xfrm>
            <a:off x="10210800" y="6614494"/>
            <a:ext cx="640080" cy="237744"/>
          </a:xfrm>
          <a:prstGeom prst="rect">
            <a:avLst/>
          </a:prstGeom>
        </p:spPr>
        <p:txBody>
          <a:bodyPr vert="horz" lIns="91440" tIns="45720" rIns="91440" bIns="45720" rtlCol="0" anchor="ctr"/>
          <a:lstStyle>
            <a:lvl1pPr algn="r">
              <a:defRPr sz="1100">
                <a:solidFill>
                  <a:schemeClr val="bg2"/>
                </a:solidFill>
              </a:defRPr>
            </a:lvl1pPr>
          </a:lstStyle>
          <a:p>
            <a:fld id="{CA8D9AD5-F248-4919-864A-CFD76CC027D6}" type="slidenum">
              <a:rPr lang="en-US" smtClean="0"/>
              <a:pPr/>
              <a:t>‹#›</a:t>
            </a:fld>
            <a:endParaRPr lang="en-US"/>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100000"/>
        <a:buFont typeface="Arial" pitchFamily="34" charset="0"/>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100000"/>
        <a:buFont typeface="Arial" pitchFamily="34" charset="0"/>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100000"/>
        <a:buFont typeface="Arial" pitchFamily="34" charset="0"/>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100000"/>
        <a:buFont typeface="Arial" pitchFamily="34" charset="0"/>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100000"/>
        <a:buFont typeface="Arial" pitchFamily="34" charset="0"/>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100000"/>
        <a:buFont typeface="Arial" pitchFamily="34" charset="0"/>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100000"/>
        <a:buFont typeface="Arial" pitchFamily="34" charset="0"/>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100000"/>
        <a:buFont typeface="Arial" pitchFamily="34" charset="0"/>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100000"/>
        <a:buFont typeface="Arial" pitchFamily="34" charset="0"/>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8" Type="http://schemas.openxmlformats.org/officeDocument/2006/relationships/hyperlink" Target="https://waves-vagues.dfo-mpo.gc.ca/library-bibliotheque/41087380.pdf" TargetMode="External"/><Relationship Id="rId3" Type="http://schemas.openxmlformats.org/officeDocument/2006/relationships/hyperlink" Target="https://www.rcaanc-cirnac.gc.ca/eng/1648145733596/1648145784817" TargetMode="External"/><Relationship Id="rId7" Type="http://schemas.openxmlformats.org/officeDocument/2006/relationships/hyperlink" Target="https://poseidonexpeditions.com/about/articles/arctic-vs-antarctic-what-is-the-difference/" TargetMode="External"/><Relationship Id="rId2" Type="http://schemas.openxmlformats.org/officeDocument/2006/relationships/hyperlink" Target="https://www.imo.org/en/OurWork/Safety/Pages/polar-code.aspx#:~:text=The%20Polar%20Code%20is%20intended%20to%20cover%20the,unique%20environment%20and%20eco-systems%20of%20the%20polar%20regions." TargetMode="External"/><Relationship Id="rId1" Type="http://schemas.openxmlformats.org/officeDocument/2006/relationships/slideLayout" Target="../slideLayouts/slideLayout2.xml"/><Relationship Id="rId6" Type="http://schemas.openxmlformats.org/officeDocument/2006/relationships/hyperlink" Target="https://eos.org/articles/arctic-shipping-routes-are-feeling-the-heat" TargetMode="External"/><Relationship Id="rId5" Type="http://schemas.openxmlformats.org/officeDocument/2006/relationships/hyperlink" Target="https://www.imo.org/en/MediaCentre/PressBriefings/Pages/02-Polar-Code.aspx" TargetMode="External"/><Relationship Id="rId4" Type="http://schemas.openxmlformats.org/officeDocument/2006/relationships/hyperlink" Target="https://wwwcdn.imo.org/localresources/en/OurWork/Safety/Documents/Polar%20Code%20Ship%20Safety%20-%20Infographic_smaller_.pdf" TargetMode="External"/><Relationship Id="rId9" Type="http://schemas.openxmlformats.org/officeDocument/2006/relationships/hyperlink" Target="https://pame.is/arctic-shipp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tint val="95000"/>
            <a:satMod val="170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1" y="5018171"/>
            <a:ext cx="10866522" cy="1143000"/>
          </a:xfrm>
        </p:spPr>
        <p:txBody>
          <a:bodyPr>
            <a:noAutofit/>
          </a:bodyPr>
          <a:lstStyle/>
          <a:p>
            <a:r>
              <a:rPr lang="en-US" sz="3200" dirty="0"/>
              <a:t>The Concept of Seaworthiness in the Context of Arctic Shipping: </a:t>
            </a:r>
            <a:br>
              <a:rPr lang="en-US" sz="3200" dirty="0"/>
            </a:br>
            <a:r>
              <a:rPr lang="en-US" sz="3200" dirty="0"/>
              <a:t>Reasonably Fit in All Respects?</a:t>
            </a:r>
          </a:p>
        </p:txBody>
      </p:sp>
      <p:pic>
        <p:nvPicPr>
          <p:cNvPr id="13" name="Picture 12">
            <a:extLst>
              <a:ext uri="{FF2B5EF4-FFF2-40B4-BE49-F238E27FC236}">
                <a16:creationId xmlns:a16="http://schemas.microsoft.com/office/drawing/2014/main" id="{271400FA-810C-F2C4-FE31-ABDF72F35332}"/>
              </a:ext>
            </a:extLst>
          </p:cNvPr>
          <p:cNvPicPr>
            <a:picLocks noChangeAspect="1"/>
          </p:cNvPicPr>
          <p:nvPr/>
        </p:nvPicPr>
        <p:blipFill>
          <a:blip r:embed="rId2"/>
          <a:stretch>
            <a:fillRect/>
          </a:stretch>
        </p:blipFill>
        <p:spPr>
          <a:xfrm>
            <a:off x="9944099" y="6362700"/>
            <a:ext cx="2171699" cy="381837"/>
          </a:xfrm>
          <a:prstGeom prst="rect">
            <a:avLst/>
          </a:prstGeom>
        </p:spPr>
      </p:pic>
      <p:sp>
        <p:nvSpPr>
          <p:cNvPr id="16" name="TextBox 15">
            <a:extLst>
              <a:ext uri="{FF2B5EF4-FFF2-40B4-BE49-F238E27FC236}">
                <a16:creationId xmlns:a16="http://schemas.microsoft.com/office/drawing/2014/main" id="{A43EE8ED-295E-2076-DABA-1CB7EFB34E98}"/>
              </a:ext>
            </a:extLst>
          </p:cNvPr>
          <p:cNvSpPr txBox="1"/>
          <p:nvPr/>
        </p:nvSpPr>
        <p:spPr>
          <a:xfrm>
            <a:off x="4943475" y="6134100"/>
            <a:ext cx="1709122" cy="400110"/>
          </a:xfrm>
          <a:prstGeom prst="rect">
            <a:avLst/>
          </a:prstGeom>
          <a:noFill/>
        </p:spPr>
        <p:txBody>
          <a:bodyPr wrap="none" rtlCol="0">
            <a:spAutoFit/>
          </a:bodyPr>
          <a:lstStyle/>
          <a:p>
            <a:r>
              <a:rPr lang="en-US" sz="2000" dirty="0">
                <a:solidFill>
                  <a:schemeClr val="bg1"/>
                </a:solidFill>
                <a:latin typeface="+mj-lt"/>
              </a:rPr>
              <a:t>Seamus Ryder</a:t>
            </a:r>
            <a:endParaRPr lang="en-CA" sz="2000" dirty="0">
              <a:solidFill>
                <a:schemeClr val="bg1"/>
              </a:solidFill>
              <a:latin typeface="+mj-lt"/>
            </a:endParaRPr>
          </a:p>
        </p:txBody>
      </p:sp>
      <p:pic>
        <p:nvPicPr>
          <p:cNvPr id="22" name="Picture 21">
            <a:extLst>
              <a:ext uri="{FF2B5EF4-FFF2-40B4-BE49-F238E27FC236}">
                <a16:creationId xmlns:a16="http://schemas.microsoft.com/office/drawing/2014/main" id="{1C2E6F73-C117-6E64-9D15-347F047130A7}"/>
              </a:ext>
            </a:extLst>
          </p:cNvPr>
          <p:cNvPicPr>
            <a:picLocks noChangeAspect="1"/>
          </p:cNvPicPr>
          <p:nvPr/>
        </p:nvPicPr>
        <p:blipFill>
          <a:blip r:embed="rId3"/>
          <a:stretch>
            <a:fillRect/>
          </a:stretch>
        </p:blipFill>
        <p:spPr>
          <a:xfrm>
            <a:off x="0" y="0"/>
            <a:ext cx="12192000" cy="4724400"/>
          </a:xfrm>
          <a:prstGeom prst="rect">
            <a:avLst/>
          </a:prstGeom>
          <a:ln w="19050">
            <a:solidFill>
              <a:schemeClr val="tx2"/>
            </a:solidFill>
          </a:ln>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5142" y="428725"/>
            <a:ext cx="9509760" cy="1233424"/>
          </a:xfrm>
        </p:spPr>
        <p:txBody>
          <a:bodyPr/>
          <a:lstStyle/>
          <a:p>
            <a:r>
              <a:rPr lang="en-US" dirty="0"/>
              <a:t>Seaworthiness and the Polar Code</a:t>
            </a:r>
          </a:p>
        </p:txBody>
      </p:sp>
      <p:sp>
        <p:nvSpPr>
          <p:cNvPr id="3" name="Content Placeholder 2"/>
          <p:cNvSpPr>
            <a:spLocks noGrp="1"/>
          </p:cNvSpPr>
          <p:nvPr>
            <p:ph sz="half" idx="1"/>
          </p:nvPr>
        </p:nvSpPr>
        <p:spPr>
          <a:xfrm>
            <a:off x="1235141" y="1853692"/>
            <a:ext cx="9468051" cy="4123944"/>
          </a:xfrm>
        </p:spPr>
        <p:txBody>
          <a:bodyPr>
            <a:noAutofit/>
          </a:bodyPr>
          <a:lstStyle/>
          <a:p>
            <a:pPr marL="45720" indent="0">
              <a:buNone/>
            </a:pPr>
            <a:r>
              <a:rPr lang="en-US" dirty="0"/>
              <a:t>For a vessel entering Arctic waters, can it be concluded that non-compliance with the Polar Code constitutes unseaworthiness for the purposes of the implied warranty in a marine insurance contract?</a:t>
            </a:r>
          </a:p>
          <a:p>
            <a:pPr marL="45720" indent="0">
              <a:buNone/>
            </a:pPr>
            <a:r>
              <a:rPr lang="en-US" dirty="0"/>
              <a:t>The answer should be in the affirmative if non-compliance with the Polar Code leads to the vessel not being fit in all respects for its intended purpose, namely, traversing the waters of the Arctic. </a:t>
            </a:r>
            <a:r>
              <a:rPr lang="en-US" baseline="30000" dirty="0"/>
              <a:t>13</a:t>
            </a:r>
            <a:endParaRPr lang="en-CA" baseline="30000" dirty="0"/>
          </a:p>
        </p:txBody>
      </p:sp>
    </p:spTree>
    <p:extLst>
      <p:ext uri="{BB962C8B-B14F-4D97-AF65-F5344CB8AC3E}">
        <p14:creationId xmlns:p14="http://schemas.microsoft.com/office/powerpoint/2010/main" val="358914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410894" y="1102360"/>
            <a:ext cx="3344225" cy="1993392"/>
          </a:xfrm>
        </p:spPr>
        <p:txBody>
          <a:bodyPr anchor="b">
            <a:normAutofit/>
          </a:bodyPr>
          <a:lstStyle/>
          <a:p>
            <a:r>
              <a:rPr lang="en-US" dirty="0"/>
              <a:t>Concept of Seaworthiness and the Arctic</a:t>
            </a:r>
          </a:p>
        </p:txBody>
      </p:sp>
      <p:pic>
        <p:nvPicPr>
          <p:cNvPr id="5" name="Picture 4">
            <a:extLst>
              <a:ext uri="{FF2B5EF4-FFF2-40B4-BE49-F238E27FC236}">
                <a16:creationId xmlns:a16="http://schemas.microsoft.com/office/drawing/2014/main" id="{D194B873-21DD-E42A-E7D0-FCA6F473433E}"/>
              </a:ext>
            </a:extLst>
          </p:cNvPr>
          <p:cNvPicPr>
            <a:picLocks noChangeAspect="1"/>
          </p:cNvPicPr>
          <p:nvPr/>
        </p:nvPicPr>
        <p:blipFill rotWithShape="1">
          <a:blip r:embed="rId2"/>
          <a:srcRect b="531"/>
          <a:stretch/>
        </p:blipFill>
        <p:spPr>
          <a:xfrm>
            <a:off x="20" y="10"/>
            <a:ext cx="7315180" cy="6857990"/>
          </a:xfrm>
          <a:prstGeom prst="rect">
            <a:avLst/>
          </a:prstGeom>
          <a:noFill/>
        </p:spPr>
      </p:pic>
      <p:sp>
        <p:nvSpPr>
          <p:cNvPr id="3" name="Content Placeholder 2"/>
          <p:cNvSpPr>
            <a:spLocks noGrp="1"/>
          </p:cNvSpPr>
          <p:nvPr>
            <p:ph type="body" sz="half" idx="2"/>
          </p:nvPr>
        </p:nvSpPr>
        <p:spPr>
          <a:xfrm>
            <a:off x="8401370" y="3352927"/>
            <a:ext cx="3485830" cy="1644614"/>
          </a:xfrm>
        </p:spPr>
        <p:txBody>
          <a:bodyPr>
            <a:normAutofit/>
          </a:bodyPr>
          <a:lstStyle/>
          <a:p>
            <a:r>
              <a:rPr lang="en-CA" sz="2000" dirty="0"/>
              <a:t>Reasonably fit in all respects ?</a:t>
            </a:r>
          </a:p>
        </p:txBody>
      </p:sp>
    </p:spTree>
    <p:extLst>
      <p:ext uri="{BB962C8B-B14F-4D97-AF65-F5344CB8AC3E}">
        <p14:creationId xmlns:p14="http://schemas.microsoft.com/office/powerpoint/2010/main" val="711231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Risk Distribution</a:t>
            </a:r>
          </a:p>
        </p:txBody>
      </p:sp>
      <p:sp>
        <p:nvSpPr>
          <p:cNvPr id="3" name="Content Placeholder 2"/>
          <p:cNvSpPr>
            <a:spLocks noGrp="1"/>
          </p:cNvSpPr>
          <p:nvPr>
            <p:ph sz="half" idx="1"/>
          </p:nvPr>
        </p:nvSpPr>
        <p:spPr>
          <a:xfrm>
            <a:off x="1341120" y="1901952"/>
            <a:ext cx="8755380" cy="4123944"/>
          </a:xfrm>
        </p:spPr>
        <p:txBody>
          <a:bodyPr>
            <a:normAutofit/>
          </a:bodyPr>
          <a:lstStyle/>
          <a:p>
            <a:r>
              <a:rPr lang="en-CA" dirty="0"/>
              <a:t>How will risk be assumed or distributed in a maritime contract involving an Arctic voyage?</a:t>
            </a:r>
          </a:p>
          <a:p>
            <a:pPr marL="45720" indent="0">
              <a:buNone/>
            </a:pPr>
            <a:endParaRPr lang="en-CA" dirty="0"/>
          </a:p>
        </p:txBody>
      </p:sp>
    </p:spTree>
    <p:extLst>
      <p:ext uri="{BB962C8B-B14F-4D97-AF65-F5344CB8AC3E}">
        <p14:creationId xmlns:p14="http://schemas.microsoft.com/office/powerpoint/2010/main" val="259195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1511206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1064093" y="428625"/>
            <a:ext cx="9509760" cy="706073"/>
          </a:xfrm>
        </p:spPr>
        <p:txBody>
          <a:bodyPr/>
          <a:lstStyle/>
          <a:p>
            <a:r>
              <a:rPr lang="en-US" dirty="0"/>
              <a:t>References</a:t>
            </a:r>
          </a:p>
        </p:txBody>
      </p:sp>
      <p:sp>
        <p:nvSpPr>
          <p:cNvPr id="14" name="Content Placeholder 2"/>
          <p:cNvSpPr>
            <a:spLocks noGrp="1"/>
          </p:cNvSpPr>
          <p:nvPr>
            <p:ph idx="1"/>
          </p:nvPr>
        </p:nvSpPr>
        <p:spPr>
          <a:xfrm>
            <a:off x="978067" y="1278418"/>
            <a:ext cx="9509760" cy="4127627"/>
          </a:xfrm>
        </p:spPr>
        <p:txBody>
          <a:bodyPr>
            <a:normAutofit fontScale="25000" lnSpcReduction="20000"/>
          </a:bodyPr>
          <a:lstStyle/>
          <a:p>
            <a:pPr marL="45720" indent="0">
              <a:spcBef>
                <a:spcPts val="600"/>
              </a:spcBef>
              <a:buNone/>
            </a:pPr>
            <a:r>
              <a:rPr lang="en-US" sz="7400" dirty="0"/>
              <a:t>1  Canadian Maritime Law, Aldo Chircop, 2</a:t>
            </a:r>
            <a:r>
              <a:rPr lang="en-US" sz="7400" baseline="30000" dirty="0"/>
              <a:t>nd</a:t>
            </a:r>
            <a:r>
              <a:rPr lang="en-US" sz="7400" dirty="0"/>
              <a:t> ed, pg. 72</a:t>
            </a:r>
          </a:p>
          <a:p>
            <a:pPr marL="45720" indent="0">
              <a:spcBef>
                <a:spcPts val="600"/>
              </a:spcBef>
              <a:buNone/>
            </a:pPr>
            <a:r>
              <a:rPr lang="en-US" sz="7400" dirty="0"/>
              <a:t>2  Ibid</a:t>
            </a:r>
          </a:p>
          <a:p>
            <a:pPr marL="45720" indent="0">
              <a:spcBef>
                <a:spcPts val="600"/>
              </a:spcBef>
              <a:buNone/>
            </a:pPr>
            <a:r>
              <a:rPr lang="en-US" sz="7400" dirty="0"/>
              <a:t>3  supra note 3, pg. 507</a:t>
            </a:r>
          </a:p>
          <a:p>
            <a:pPr marL="45720" indent="0">
              <a:spcBef>
                <a:spcPts val="600"/>
              </a:spcBef>
              <a:buNone/>
            </a:pPr>
            <a:r>
              <a:rPr lang="en-US" sz="7400" dirty="0"/>
              <a:t>4 Marine Liability Act, Schedule 3, Art III </a:t>
            </a:r>
          </a:p>
          <a:p>
            <a:pPr marL="45720" indent="0">
              <a:spcBef>
                <a:spcPts val="600"/>
              </a:spcBef>
              <a:buNone/>
            </a:pPr>
            <a:r>
              <a:rPr lang="en-US" sz="7400" dirty="0"/>
              <a:t>5 supra note 1, s. 37(1)-(5)</a:t>
            </a:r>
          </a:p>
          <a:p>
            <a:pPr marL="45720" indent="0">
              <a:spcBef>
                <a:spcPts val="600"/>
              </a:spcBef>
              <a:buNone/>
            </a:pPr>
            <a:r>
              <a:rPr lang="en-US" sz="7400" dirty="0"/>
              <a:t>6 </a:t>
            </a:r>
            <a:r>
              <a:rPr lang="en-US" sz="7400" dirty="0">
                <a:hlinkClick r:id="rId2"/>
              </a:rPr>
              <a:t>International Code for Ships Operating in Polar Waters (Polar Code) (imo.org)</a:t>
            </a:r>
            <a:endParaRPr lang="en-US" sz="7400" dirty="0"/>
          </a:p>
          <a:p>
            <a:pPr marL="45720" indent="0">
              <a:spcBef>
                <a:spcPts val="600"/>
              </a:spcBef>
              <a:buNone/>
            </a:pPr>
            <a:r>
              <a:rPr lang="en-US" sz="7400" dirty="0"/>
              <a:t>7 Supra note 3, pg. 1010-1011</a:t>
            </a:r>
          </a:p>
          <a:p>
            <a:pPr marL="45720" indent="0">
              <a:spcBef>
                <a:spcPts val="600"/>
              </a:spcBef>
              <a:buNone/>
            </a:pPr>
            <a:r>
              <a:rPr lang="en-US" sz="7400" dirty="0"/>
              <a:t>8  </a:t>
            </a:r>
            <a:r>
              <a:rPr lang="en-US" sz="7400" dirty="0">
                <a:hlinkClick r:id="rId3"/>
              </a:rPr>
              <a:t>https://www.rcaanc-cirnac.gc.ca/eng/1648145733596/1648145784817</a:t>
            </a:r>
            <a:endParaRPr lang="en-US" sz="7400" dirty="0"/>
          </a:p>
          <a:p>
            <a:pPr marL="45720" indent="0">
              <a:spcBef>
                <a:spcPts val="600"/>
              </a:spcBef>
              <a:buNone/>
            </a:pPr>
            <a:r>
              <a:rPr lang="en-US" sz="7400" dirty="0"/>
              <a:t>9 </a:t>
            </a:r>
            <a:r>
              <a:rPr lang="en-CA" sz="7400" dirty="0">
                <a:hlinkClick r:id="rId4"/>
              </a:rPr>
              <a:t>Polar Code Ship Safety - Infographic_smaller_.pdf (imo.org)</a:t>
            </a:r>
            <a:endParaRPr lang="en-CA" sz="7400" dirty="0"/>
          </a:p>
          <a:p>
            <a:pPr marL="45720" indent="0">
              <a:spcBef>
                <a:spcPts val="600"/>
              </a:spcBef>
              <a:buNone/>
            </a:pPr>
            <a:r>
              <a:rPr lang="en-CA" sz="7400" dirty="0"/>
              <a:t>10 ibid</a:t>
            </a:r>
            <a:endParaRPr lang="en-US" sz="7400" dirty="0"/>
          </a:p>
          <a:p>
            <a:pPr marL="45720" indent="0">
              <a:spcBef>
                <a:spcPts val="600"/>
              </a:spcBef>
              <a:buNone/>
            </a:pPr>
            <a:r>
              <a:rPr lang="en-US" sz="7400" dirty="0"/>
              <a:t>11 </a:t>
            </a:r>
            <a:r>
              <a:rPr lang="en-US" sz="7400" dirty="0">
                <a:hlinkClick r:id="rId5"/>
              </a:rPr>
              <a:t>Milestone for polar protection as comprehensive new ship regulations come into force (imo.org)</a:t>
            </a:r>
            <a:endParaRPr lang="en-US" sz="7400" dirty="0"/>
          </a:p>
          <a:p>
            <a:pPr marL="45720" indent="0">
              <a:spcBef>
                <a:spcPts val="600"/>
              </a:spcBef>
              <a:buNone/>
            </a:pPr>
            <a:r>
              <a:rPr lang="en-US" sz="7400" dirty="0"/>
              <a:t>12 supra note 3, pg. 997</a:t>
            </a:r>
          </a:p>
          <a:p>
            <a:pPr marL="45720" indent="0">
              <a:spcBef>
                <a:spcPts val="600"/>
              </a:spcBef>
              <a:buNone/>
            </a:pPr>
            <a:r>
              <a:rPr lang="en-US" sz="7400" dirty="0"/>
              <a:t>13 “Legal Regime of Marine Insurance in Arctic Shipping: Safety and Environmental Implications”, </a:t>
            </a:r>
            <a:r>
              <a:rPr lang="en-US" sz="7400" dirty="0" err="1"/>
              <a:t>Proshanto</a:t>
            </a:r>
            <a:r>
              <a:rPr lang="en-US" sz="7400" dirty="0"/>
              <a:t> K. Mukherjee and </a:t>
            </a:r>
            <a:r>
              <a:rPr lang="en-US" sz="7400" dirty="0" err="1"/>
              <a:t>Huiru</a:t>
            </a:r>
            <a:r>
              <a:rPr lang="en-US" sz="7400" dirty="0"/>
              <a:t> Liu, pg. 209</a:t>
            </a:r>
          </a:p>
          <a:p>
            <a:pPr marL="45720" indent="0">
              <a:buNone/>
            </a:pPr>
            <a:endParaRPr lang="en-US" dirty="0"/>
          </a:p>
          <a:p>
            <a:pPr marL="45720" marR="0" lvl="0" indent="0" algn="l" defTabSz="914400" rtl="0" eaLnBrk="1" fontAlgn="auto" latinLnBrk="0" hangingPunct="1">
              <a:lnSpc>
                <a:spcPct val="90000"/>
              </a:lnSpc>
              <a:spcBef>
                <a:spcPts val="600"/>
              </a:spcBef>
              <a:spcAft>
                <a:spcPts val="0"/>
              </a:spcAft>
              <a:buClr>
                <a:srgbClr val="263050"/>
              </a:buClr>
              <a:buSzPct val="100000"/>
              <a:buNone/>
              <a:tabLst/>
              <a:defRPr/>
            </a:pPr>
            <a:r>
              <a:rPr kumimoji="0" lang="en-US" sz="7600" b="0" i="0" u="none" strike="noStrike" kern="1200" cap="none" spc="0" normalizeH="0" baseline="0" noProof="0" dirty="0">
                <a:ln>
                  <a:noFill/>
                </a:ln>
                <a:solidFill>
                  <a:srgbClr val="263050"/>
                </a:solidFill>
                <a:effectLst/>
                <a:uLnTx/>
                <a:uFillTx/>
                <a:latin typeface="Corbel"/>
                <a:ea typeface="+mn-ea"/>
                <a:cs typeface="+mn-cs"/>
              </a:rPr>
              <a:t>Photo on 1</a:t>
            </a:r>
            <a:r>
              <a:rPr kumimoji="0" lang="en-US" sz="7600" b="0" i="0" u="none" strike="noStrike" kern="1200" cap="none" spc="0" normalizeH="0" baseline="30000" noProof="0" dirty="0">
                <a:ln>
                  <a:noFill/>
                </a:ln>
                <a:solidFill>
                  <a:srgbClr val="263050"/>
                </a:solidFill>
                <a:effectLst/>
                <a:uLnTx/>
                <a:uFillTx/>
                <a:latin typeface="Corbel"/>
                <a:ea typeface="+mn-ea"/>
                <a:cs typeface="+mn-cs"/>
              </a:rPr>
              <a:t>st</a:t>
            </a:r>
            <a:r>
              <a:rPr kumimoji="0" lang="en-US" sz="7600" b="0" i="0" u="none" strike="noStrike" kern="1200" cap="none" spc="0" normalizeH="0" baseline="0" noProof="0" dirty="0">
                <a:ln>
                  <a:noFill/>
                </a:ln>
                <a:solidFill>
                  <a:srgbClr val="263050"/>
                </a:solidFill>
                <a:effectLst/>
                <a:uLnTx/>
                <a:uFillTx/>
                <a:latin typeface="Corbel"/>
                <a:ea typeface="+mn-ea"/>
                <a:cs typeface="+mn-cs"/>
              </a:rPr>
              <a:t> slide:  </a:t>
            </a:r>
            <a:r>
              <a:rPr kumimoji="0" lang="en-US" sz="7600" b="0" i="0" u="none" strike="noStrike" kern="1200" cap="none" spc="0" normalizeH="0" baseline="0" noProof="0" dirty="0">
                <a:ln>
                  <a:noFill/>
                </a:ln>
                <a:solidFill>
                  <a:srgbClr val="263050"/>
                </a:solidFill>
                <a:effectLst/>
                <a:uLnTx/>
                <a:uFillTx/>
                <a:latin typeface="Corbel"/>
                <a:ea typeface="+mn-ea"/>
                <a:cs typeface="+mn-cs"/>
                <a:hlinkClick r:id="rId6"/>
              </a:rPr>
              <a:t>Arctic Shipping Routes Are Feeling the Heat </a:t>
            </a:r>
            <a:r>
              <a:rPr kumimoji="0" lang="en-US" sz="7600" b="0" i="0" u="none" strike="noStrike" kern="1200" cap="none" spc="0" normalizeH="0" baseline="0" noProof="0" dirty="0">
                <a:ln>
                  <a:noFill/>
                </a:ln>
                <a:solidFill>
                  <a:srgbClr val="263050"/>
                </a:solidFill>
                <a:effectLst/>
                <a:uLnTx/>
                <a:uFillTx/>
                <a:latin typeface="Corbel"/>
                <a:ea typeface="+mn-ea"/>
                <a:cs typeface="+mn-cs"/>
                <a:hlinkClick r:id="rId7"/>
              </a:rPr>
              <a:t>–</a:t>
            </a:r>
            <a:r>
              <a:rPr kumimoji="0" lang="en-US" sz="7600" b="0" i="0" u="none" strike="noStrike" kern="1200" cap="none" spc="0" normalizeH="0" baseline="0" noProof="0" dirty="0">
                <a:ln>
                  <a:noFill/>
                </a:ln>
                <a:solidFill>
                  <a:srgbClr val="263050"/>
                </a:solidFill>
                <a:effectLst/>
                <a:uLnTx/>
                <a:uFillTx/>
                <a:latin typeface="Corbel"/>
                <a:ea typeface="+mn-ea"/>
                <a:cs typeface="+mn-cs"/>
                <a:hlinkClick r:id="rId6"/>
              </a:rPr>
              <a:t> Eos</a:t>
            </a:r>
            <a:endParaRPr kumimoji="0" lang="en-US" sz="7600" b="0" i="0" u="none" strike="noStrike" kern="1200" cap="none" spc="0" normalizeH="0" baseline="0" noProof="0" dirty="0">
              <a:ln>
                <a:noFill/>
              </a:ln>
              <a:solidFill>
                <a:srgbClr val="263050"/>
              </a:solidFill>
              <a:effectLst/>
              <a:uLnTx/>
              <a:uFillTx/>
              <a:latin typeface="Corbel"/>
              <a:ea typeface="+mn-ea"/>
              <a:cs typeface="+mn-cs"/>
            </a:endParaRPr>
          </a:p>
          <a:p>
            <a:pPr marL="45720" marR="0" lvl="0" indent="0" algn="l" defTabSz="914400" rtl="0" eaLnBrk="1" fontAlgn="auto" latinLnBrk="0" hangingPunct="1">
              <a:lnSpc>
                <a:spcPct val="90000"/>
              </a:lnSpc>
              <a:spcBef>
                <a:spcPts val="600"/>
              </a:spcBef>
              <a:spcAft>
                <a:spcPts val="0"/>
              </a:spcAft>
              <a:buClr>
                <a:srgbClr val="263050"/>
              </a:buClr>
              <a:buSzPct val="100000"/>
              <a:buNone/>
              <a:tabLst/>
              <a:defRPr/>
            </a:pPr>
            <a:r>
              <a:rPr kumimoji="0" lang="en-US" sz="7600" b="0" i="0" u="none" strike="noStrike" kern="1200" cap="none" spc="0" normalizeH="0" baseline="0" noProof="0" dirty="0">
                <a:ln>
                  <a:noFill/>
                </a:ln>
                <a:solidFill>
                  <a:srgbClr val="263050"/>
                </a:solidFill>
                <a:effectLst/>
                <a:uLnTx/>
                <a:uFillTx/>
                <a:latin typeface="Corbel"/>
                <a:ea typeface="+mn-ea"/>
                <a:cs typeface="+mn-cs"/>
              </a:rPr>
              <a:t>Photo on 5</a:t>
            </a:r>
            <a:r>
              <a:rPr kumimoji="0" lang="en-US" sz="7600" b="0" i="0" u="none" strike="noStrike" kern="1200" cap="none" spc="0" normalizeH="0" baseline="30000" noProof="0" dirty="0">
                <a:ln>
                  <a:noFill/>
                </a:ln>
                <a:solidFill>
                  <a:srgbClr val="263050"/>
                </a:solidFill>
                <a:effectLst/>
                <a:uLnTx/>
                <a:uFillTx/>
                <a:latin typeface="Corbel"/>
                <a:ea typeface="+mn-ea"/>
                <a:cs typeface="+mn-cs"/>
              </a:rPr>
              <a:t>th</a:t>
            </a:r>
            <a:r>
              <a:rPr kumimoji="0" lang="en-US" sz="7600" b="0" i="0" u="none" strike="noStrike" kern="1200" cap="none" spc="0" normalizeH="0" baseline="0" noProof="0" dirty="0">
                <a:ln>
                  <a:noFill/>
                </a:ln>
                <a:solidFill>
                  <a:srgbClr val="263050"/>
                </a:solidFill>
                <a:effectLst/>
                <a:uLnTx/>
                <a:uFillTx/>
                <a:latin typeface="Corbel"/>
                <a:ea typeface="+mn-ea"/>
                <a:cs typeface="+mn-cs"/>
              </a:rPr>
              <a:t> slide: </a:t>
            </a:r>
            <a:r>
              <a:rPr kumimoji="0" lang="en-US" sz="7600" b="0" i="0" u="none" strike="noStrike" kern="1200" cap="none" spc="0" normalizeH="0" baseline="0" noProof="0" dirty="0">
                <a:ln>
                  <a:noFill/>
                </a:ln>
                <a:solidFill>
                  <a:srgbClr val="263050"/>
                </a:solidFill>
                <a:effectLst/>
                <a:uLnTx/>
                <a:uFillTx/>
                <a:latin typeface="Corbel"/>
                <a:ea typeface="+mn-ea"/>
                <a:cs typeface="+mn-cs"/>
                <a:hlinkClick r:id="rId8"/>
              </a:rPr>
              <a:t>Ice Navigation in Canadian Waters (dfo-mpo.gc.ca)</a:t>
            </a:r>
            <a:endParaRPr kumimoji="0" lang="en-US" sz="7600" b="0" i="0" u="none" strike="noStrike" kern="1200" cap="none" spc="0" normalizeH="0" baseline="0" noProof="0" dirty="0">
              <a:ln>
                <a:noFill/>
              </a:ln>
              <a:solidFill>
                <a:srgbClr val="263050"/>
              </a:solidFill>
              <a:effectLst/>
              <a:uLnTx/>
              <a:uFillTx/>
              <a:latin typeface="Corbel"/>
              <a:ea typeface="+mn-ea"/>
              <a:cs typeface="+mn-cs"/>
            </a:endParaRPr>
          </a:p>
          <a:p>
            <a:pPr marL="45720" marR="0" lvl="0" indent="0" algn="l" defTabSz="914400" rtl="0" eaLnBrk="1" fontAlgn="auto" latinLnBrk="0" hangingPunct="1">
              <a:lnSpc>
                <a:spcPct val="90000"/>
              </a:lnSpc>
              <a:spcBef>
                <a:spcPts val="600"/>
              </a:spcBef>
              <a:spcAft>
                <a:spcPts val="0"/>
              </a:spcAft>
              <a:buClr>
                <a:srgbClr val="263050"/>
              </a:buClr>
              <a:buSzPct val="100000"/>
              <a:buNone/>
              <a:tabLst/>
              <a:defRPr/>
            </a:pPr>
            <a:r>
              <a:rPr kumimoji="0" lang="en-US" sz="7600" b="0" i="0" u="none" strike="noStrike" kern="1200" cap="none" spc="0" normalizeH="0" baseline="0" noProof="0" dirty="0">
                <a:ln>
                  <a:noFill/>
                </a:ln>
                <a:solidFill>
                  <a:srgbClr val="263050"/>
                </a:solidFill>
                <a:effectLst/>
                <a:uLnTx/>
                <a:uFillTx/>
                <a:latin typeface="Corbel"/>
                <a:ea typeface="+mn-ea"/>
                <a:cs typeface="+mn-cs"/>
              </a:rPr>
              <a:t>Photo on 11</a:t>
            </a:r>
            <a:r>
              <a:rPr kumimoji="0" lang="en-US" sz="7600" b="0" i="0" u="none" strike="noStrike" kern="1200" cap="none" spc="0" normalizeH="0" baseline="30000" noProof="0" dirty="0">
                <a:ln>
                  <a:noFill/>
                </a:ln>
                <a:solidFill>
                  <a:srgbClr val="263050"/>
                </a:solidFill>
                <a:effectLst/>
                <a:uLnTx/>
                <a:uFillTx/>
                <a:latin typeface="Corbel"/>
                <a:ea typeface="+mn-ea"/>
                <a:cs typeface="+mn-cs"/>
              </a:rPr>
              <a:t>th</a:t>
            </a:r>
            <a:r>
              <a:rPr kumimoji="0" lang="en-US" sz="7600" b="0" i="0" u="none" strike="noStrike" kern="1200" cap="none" spc="0" normalizeH="0" baseline="0" noProof="0" dirty="0">
                <a:ln>
                  <a:noFill/>
                </a:ln>
                <a:solidFill>
                  <a:srgbClr val="263050"/>
                </a:solidFill>
                <a:effectLst/>
                <a:uLnTx/>
                <a:uFillTx/>
                <a:latin typeface="Corbel"/>
                <a:ea typeface="+mn-ea"/>
                <a:cs typeface="+mn-cs"/>
              </a:rPr>
              <a:t> slide: </a:t>
            </a:r>
            <a:r>
              <a:rPr kumimoji="0" lang="en-US" sz="7600" b="0" i="0" u="none" strike="noStrike" kern="1200" cap="none" spc="0" normalizeH="0" baseline="0" noProof="0" dirty="0">
                <a:ln>
                  <a:noFill/>
                </a:ln>
                <a:solidFill>
                  <a:srgbClr val="263050"/>
                </a:solidFill>
                <a:effectLst/>
                <a:uLnTx/>
                <a:uFillTx/>
                <a:latin typeface="Corbel"/>
                <a:ea typeface="+mn-ea"/>
                <a:cs typeface="+mn-cs"/>
                <a:hlinkClick r:id="rId9"/>
              </a:rPr>
              <a:t>https://pame.is/arctic-shipping</a:t>
            </a:r>
            <a:endParaRPr kumimoji="0" lang="en-US" sz="7600" b="0" i="0" u="none" strike="noStrike" kern="1200" cap="none" spc="0" normalizeH="0" baseline="0" noProof="0" dirty="0">
              <a:ln>
                <a:noFill/>
              </a:ln>
              <a:solidFill>
                <a:srgbClr val="263050"/>
              </a:solidFill>
              <a:effectLst/>
              <a:uLnTx/>
              <a:uFillTx/>
              <a:latin typeface="Corbel"/>
              <a:ea typeface="+mn-ea"/>
              <a:cs typeface="+mn-cs"/>
            </a:endParaRPr>
          </a:p>
          <a:p>
            <a:endParaRPr lang="en-US" dirty="0"/>
          </a:p>
          <a:p>
            <a:pPr marL="45720" indent="0">
              <a:buNone/>
            </a:pPr>
            <a:endParaRPr lang="en-US" dirty="0"/>
          </a:p>
        </p:txBody>
      </p:sp>
    </p:spTree>
    <p:extLst>
      <p:ext uri="{BB962C8B-B14F-4D97-AF65-F5344CB8AC3E}">
        <p14:creationId xmlns:p14="http://schemas.microsoft.com/office/powerpoint/2010/main" val="1495955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9220" y="295910"/>
            <a:ext cx="9509760" cy="1233424"/>
          </a:xfrm>
        </p:spPr>
        <p:txBody>
          <a:bodyPr/>
          <a:lstStyle/>
          <a:p>
            <a:r>
              <a:rPr lang="en-US" dirty="0"/>
              <a:t>Agenda</a:t>
            </a:r>
          </a:p>
        </p:txBody>
      </p:sp>
      <p:sp>
        <p:nvSpPr>
          <p:cNvPr id="3" name="Content Placeholder 2"/>
          <p:cNvSpPr>
            <a:spLocks noGrp="1"/>
          </p:cNvSpPr>
          <p:nvPr>
            <p:ph sz="half" idx="1"/>
          </p:nvPr>
        </p:nvSpPr>
        <p:spPr>
          <a:xfrm>
            <a:off x="1379220" y="1730502"/>
            <a:ext cx="8755380" cy="4123944"/>
          </a:xfrm>
        </p:spPr>
        <p:txBody>
          <a:bodyPr>
            <a:normAutofit/>
          </a:bodyPr>
          <a:lstStyle/>
          <a:p>
            <a:r>
              <a:rPr lang="en-US" dirty="0"/>
              <a:t>Concept of Seaworthiness and its application in Marine Contracts</a:t>
            </a:r>
          </a:p>
          <a:p>
            <a:r>
              <a:rPr lang="en-US" dirty="0"/>
              <a:t>Hazards of the Arctic</a:t>
            </a:r>
          </a:p>
          <a:p>
            <a:r>
              <a:rPr lang="en-US" dirty="0"/>
              <a:t>Unique Requirements for shipping operations in the Arctic</a:t>
            </a:r>
          </a:p>
          <a:p>
            <a:r>
              <a:rPr lang="en-US" dirty="0"/>
              <a:t>Discussion on seaworthiness and risk distribution of Arctic voyages</a:t>
            </a:r>
          </a:p>
          <a:p>
            <a:endParaRPr lang="en-US" dirty="0"/>
          </a:p>
          <a:p>
            <a:endParaRPr lang="en-CA" dirty="0"/>
          </a:p>
        </p:txBody>
      </p:sp>
    </p:spTree>
    <p:extLst>
      <p:ext uri="{BB962C8B-B14F-4D97-AF65-F5344CB8AC3E}">
        <p14:creationId xmlns:p14="http://schemas.microsoft.com/office/powerpoint/2010/main" val="6575087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9996" y="197852"/>
            <a:ext cx="9509760" cy="1233424"/>
          </a:xfrm>
        </p:spPr>
        <p:txBody>
          <a:bodyPr/>
          <a:lstStyle/>
          <a:p>
            <a:r>
              <a:rPr lang="en-US" dirty="0"/>
              <a:t>Seaworthiness</a:t>
            </a:r>
          </a:p>
        </p:txBody>
      </p:sp>
      <p:sp>
        <p:nvSpPr>
          <p:cNvPr id="3" name="Content Placeholder 2"/>
          <p:cNvSpPr>
            <a:spLocks noGrp="1"/>
          </p:cNvSpPr>
          <p:nvPr>
            <p:ph sz="half" idx="1"/>
          </p:nvPr>
        </p:nvSpPr>
        <p:spPr>
          <a:xfrm>
            <a:off x="1369996" y="1632444"/>
            <a:ext cx="9507554" cy="4123944"/>
          </a:xfrm>
        </p:spPr>
        <p:txBody>
          <a:bodyPr>
            <a:normAutofit/>
          </a:bodyPr>
          <a:lstStyle/>
          <a:p>
            <a:r>
              <a:rPr lang="en-CA" dirty="0"/>
              <a:t>Generally described as “a ship that is reasonably fit to confront the perils of the sea”</a:t>
            </a:r>
            <a:r>
              <a:rPr lang="en-CA" baseline="30000" dirty="0"/>
              <a:t>1</a:t>
            </a:r>
          </a:p>
          <a:p>
            <a:r>
              <a:rPr lang="en-CA" dirty="0"/>
              <a:t>Seaworthiness is a relative or “dynamic” term and is defined with reference to the vessel’s cargo, its intended voyage, hazards likely to be encountered and the vessel’s ability to withstand those hazards</a:t>
            </a:r>
            <a:r>
              <a:rPr lang="en-CA" baseline="30000" dirty="0"/>
              <a:t> 2</a:t>
            </a:r>
          </a:p>
          <a:p>
            <a:r>
              <a:rPr lang="en-CA" dirty="0"/>
              <a:t>The features of a seaworthy vessel change over time as more advanced navigational equipment and technology become available. </a:t>
            </a:r>
            <a:r>
              <a:rPr lang="en-CA" baseline="30000" dirty="0"/>
              <a:t>3</a:t>
            </a:r>
          </a:p>
          <a:p>
            <a:r>
              <a:rPr lang="en-CA" dirty="0"/>
              <a:t>The notion of seaworthiness now underlines almost all aspects of private maritime law</a:t>
            </a:r>
          </a:p>
          <a:p>
            <a:pPr marL="45720" indent="0">
              <a:buNone/>
            </a:pPr>
            <a:endParaRPr lang="en-CA" dirty="0"/>
          </a:p>
        </p:txBody>
      </p:sp>
    </p:spTree>
    <p:extLst>
      <p:ext uri="{BB962C8B-B14F-4D97-AF65-F5344CB8AC3E}">
        <p14:creationId xmlns:p14="http://schemas.microsoft.com/office/powerpoint/2010/main" val="2140252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9996" y="197852"/>
            <a:ext cx="9509760" cy="1233424"/>
          </a:xfrm>
        </p:spPr>
        <p:txBody>
          <a:bodyPr/>
          <a:lstStyle/>
          <a:p>
            <a:r>
              <a:rPr lang="en-US" dirty="0"/>
              <a:t>Carriage of Goods Contracts</a:t>
            </a:r>
          </a:p>
        </p:txBody>
      </p:sp>
      <p:sp>
        <p:nvSpPr>
          <p:cNvPr id="3" name="Content Placeholder 2"/>
          <p:cNvSpPr>
            <a:spLocks noGrp="1"/>
          </p:cNvSpPr>
          <p:nvPr>
            <p:ph sz="half" idx="1"/>
          </p:nvPr>
        </p:nvSpPr>
        <p:spPr>
          <a:xfrm>
            <a:off x="1369995" y="1632444"/>
            <a:ext cx="9031305" cy="4123944"/>
          </a:xfrm>
        </p:spPr>
        <p:txBody>
          <a:bodyPr>
            <a:normAutofit/>
          </a:bodyPr>
          <a:lstStyle/>
          <a:p>
            <a:pPr marL="45720" indent="0">
              <a:buNone/>
            </a:pPr>
            <a:r>
              <a:rPr lang="en-CA" dirty="0"/>
              <a:t>Hague -Visby Rules, Article III:</a:t>
            </a:r>
          </a:p>
          <a:p>
            <a:pPr marL="45720" indent="0">
              <a:buNone/>
            </a:pPr>
            <a:r>
              <a:rPr lang="en-US" dirty="0"/>
              <a:t> “The carrier shall be bound, before and at the beginning of the voyage, to exercise </a:t>
            </a:r>
            <a:r>
              <a:rPr lang="en-US" b="1" dirty="0"/>
              <a:t>due diligence </a:t>
            </a:r>
            <a:r>
              <a:rPr lang="en-US" dirty="0"/>
              <a:t>to:</a:t>
            </a:r>
          </a:p>
          <a:p>
            <a:pPr marL="45720" indent="0">
              <a:buNone/>
            </a:pPr>
            <a:r>
              <a:rPr lang="en-US" dirty="0"/>
              <a:t>	(a) make the </a:t>
            </a:r>
            <a:r>
              <a:rPr lang="en-US" b="1" dirty="0"/>
              <a:t>ship seaworthy</a:t>
            </a:r>
            <a:r>
              <a:rPr lang="en-US" dirty="0"/>
              <a:t>;</a:t>
            </a:r>
          </a:p>
          <a:p>
            <a:pPr marL="45720" indent="0">
              <a:buNone/>
            </a:pPr>
            <a:r>
              <a:rPr lang="en-US" dirty="0"/>
              <a:t>	(b) properly man, equip and supply the ship;</a:t>
            </a:r>
          </a:p>
          <a:p>
            <a:pPr marL="45720" indent="0">
              <a:buNone/>
            </a:pPr>
            <a:r>
              <a:rPr lang="en-US" dirty="0"/>
              <a:t>	(c) make the holds, refrigerating and cool chambers, and all other parts of 	the ship in which goods are carried, fit and safe for their reception, 	carriage and preservation.</a:t>
            </a:r>
            <a:r>
              <a:rPr lang="en-CA" dirty="0"/>
              <a:t>”</a:t>
            </a:r>
            <a:r>
              <a:rPr lang="en-CA" baseline="30000" dirty="0"/>
              <a:t>4</a:t>
            </a:r>
          </a:p>
        </p:txBody>
      </p:sp>
    </p:spTree>
    <p:extLst>
      <p:ext uri="{BB962C8B-B14F-4D97-AF65-F5344CB8AC3E}">
        <p14:creationId xmlns:p14="http://schemas.microsoft.com/office/powerpoint/2010/main" val="1179848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0946" y="0"/>
            <a:ext cx="9509760" cy="1233424"/>
          </a:xfrm>
        </p:spPr>
        <p:txBody>
          <a:bodyPr/>
          <a:lstStyle/>
          <a:p>
            <a:r>
              <a:rPr lang="en-US" dirty="0"/>
              <a:t>Marine Insurance Contracts</a:t>
            </a:r>
          </a:p>
        </p:txBody>
      </p:sp>
      <p:sp>
        <p:nvSpPr>
          <p:cNvPr id="3" name="Content Placeholder 2"/>
          <p:cNvSpPr>
            <a:spLocks noGrp="1"/>
          </p:cNvSpPr>
          <p:nvPr>
            <p:ph sz="half" idx="1"/>
          </p:nvPr>
        </p:nvSpPr>
        <p:spPr>
          <a:xfrm>
            <a:off x="1379521" y="1453642"/>
            <a:ext cx="9259904" cy="4123944"/>
          </a:xfrm>
        </p:spPr>
        <p:txBody>
          <a:bodyPr>
            <a:noAutofit/>
          </a:bodyPr>
          <a:lstStyle/>
          <a:p>
            <a:pPr marL="45720" indent="0">
              <a:buNone/>
            </a:pPr>
            <a:r>
              <a:rPr lang="en-US" sz="1800" dirty="0"/>
              <a:t>“37 (1)There is an implied warranty in every voyage policy that, at the commencement of the voyage, the ship will be </a:t>
            </a:r>
            <a:r>
              <a:rPr lang="en-US" sz="1800" b="1" dirty="0"/>
              <a:t>seaworthy</a:t>
            </a:r>
            <a:r>
              <a:rPr lang="en-US" sz="1800" dirty="0"/>
              <a:t> for the purpose of the particular marine adventure insured.</a:t>
            </a:r>
          </a:p>
          <a:p>
            <a:pPr marL="45720" indent="0">
              <a:buNone/>
            </a:pPr>
            <a:r>
              <a:rPr lang="en-US" sz="1800" dirty="0"/>
              <a:t>(2) Where a voyage policy attaches while the ship is in port, there is an implied warranty in the policy that the ship will, at the commencement of the risk, be </a:t>
            </a:r>
            <a:r>
              <a:rPr lang="en-US" sz="1800" b="1" dirty="0"/>
              <a:t>reasonably fit </a:t>
            </a:r>
            <a:r>
              <a:rPr lang="en-US" sz="1800" dirty="0"/>
              <a:t>to encounter the ordinary perils of the port.</a:t>
            </a:r>
          </a:p>
          <a:p>
            <a:pPr marL="45720" indent="0">
              <a:buNone/>
            </a:pPr>
            <a:r>
              <a:rPr lang="en-US" sz="1800" dirty="0"/>
              <a:t>(3) Where a voyage policy relates to a voyage performed in different stages during which the ship requires different or further preparation or equipment, there is an implied warranty in the policy that, at the commencement of each stage, the ship is </a:t>
            </a:r>
            <a:r>
              <a:rPr lang="en-US" sz="1800" b="1" dirty="0"/>
              <a:t>seaworthy</a:t>
            </a:r>
            <a:r>
              <a:rPr lang="en-US" sz="1800" dirty="0"/>
              <a:t> for the purposes of that stage. </a:t>
            </a:r>
          </a:p>
          <a:p>
            <a:pPr marL="45720" indent="0">
              <a:buNone/>
            </a:pPr>
            <a:r>
              <a:rPr lang="en-US" sz="1800" dirty="0"/>
              <a:t>(4) There is </a:t>
            </a:r>
            <a:r>
              <a:rPr lang="en-US" sz="1800" b="1" dirty="0"/>
              <a:t>no</a:t>
            </a:r>
            <a:r>
              <a:rPr lang="en-US" sz="1800" dirty="0"/>
              <a:t> implied warranty in any time policy that the ship will be seaworthy at any stage of the marine adventure, but where, with the privity of the insured, the ship is sent to sea in an unseaworthy state, the insurer is not liable for any loss attributable to unseaworthiness.</a:t>
            </a:r>
          </a:p>
          <a:p>
            <a:pPr marL="45720" indent="0">
              <a:buNone/>
            </a:pPr>
            <a:r>
              <a:rPr lang="en-US" sz="1800" dirty="0"/>
              <a:t>(5) A ship is deemed to be </a:t>
            </a:r>
            <a:r>
              <a:rPr lang="en-US" sz="1800" b="1" dirty="0"/>
              <a:t>seaworthy</a:t>
            </a:r>
            <a:r>
              <a:rPr lang="en-US" sz="1800" dirty="0"/>
              <a:t> if it is reasonably fit in all respects to encounter the ordinary perils of the seas of the marine adventure insured.”</a:t>
            </a:r>
            <a:r>
              <a:rPr lang="en-US" sz="1800" baseline="30000" dirty="0"/>
              <a:t>5</a:t>
            </a:r>
          </a:p>
          <a:p>
            <a:pPr marL="45720" indent="0">
              <a:buNone/>
            </a:pPr>
            <a:endParaRPr lang="en-CA" sz="1800" dirty="0"/>
          </a:p>
        </p:txBody>
      </p:sp>
    </p:spTree>
    <p:extLst>
      <p:ext uri="{BB962C8B-B14F-4D97-AF65-F5344CB8AC3E}">
        <p14:creationId xmlns:p14="http://schemas.microsoft.com/office/powerpoint/2010/main" val="3171004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4145" y="170080"/>
            <a:ext cx="9509760" cy="1233424"/>
          </a:xfrm>
        </p:spPr>
        <p:txBody>
          <a:bodyPr/>
          <a:lstStyle/>
          <a:p>
            <a:r>
              <a:rPr lang="en-US" dirty="0"/>
              <a:t>Unique Hazards of the Arctic</a:t>
            </a:r>
          </a:p>
        </p:txBody>
      </p:sp>
      <p:sp>
        <p:nvSpPr>
          <p:cNvPr id="3" name="Content Placeholder 2"/>
          <p:cNvSpPr>
            <a:spLocks noGrp="1"/>
          </p:cNvSpPr>
          <p:nvPr>
            <p:ph sz="half" idx="1"/>
          </p:nvPr>
        </p:nvSpPr>
        <p:spPr>
          <a:xfrm>
            <a:off x="1274145" y="1604672"/>
            <a:ext cx="8755380" cy="4123944"/>
          </a:xfrm>
        </p:spPr>
        <p:txBody>
          <a:bodyPr>
            <a:normAutofit/>
          </a:bodyPr>
          <a:lstStyle/>
          <a:p>
            <a:pPr marL="45720" indent="0">
              <a:buNone/>
            </a:pPr>
            <a:r>
              <a:rPr lang="en-CA" dirty="0"/>
              <a:t>The hazards to which Arctic shipping is exposed presents significantly higher risks than in most other trading regions, such as</a:t>
            </a:r>
            <a:r>
              <a:rPr lang="en-US" baseline="30000" dirty="0"/>
              <a:t>6</a:t>
            </a:r>
            <a:r>
              <a:rPr lang="en-US" dirty="0"/>
              <a:t>:</a:t>
            </a:r>
          </a:p>
          <a:p>
            <a:r>
              <a:rPr lang="en-US" dirty="0"/>
              <a:t> Poor weather conditions and the relative lack of good charts ,communication systems and other navigational aids pose challenges for mariners. </a:t>
            </a:r>
          </a:p>
          <a:p>
            <a:r>
              <a:rPr lang="en-US" dirty="0"/>
              <a:t>The remoteness of the area makes rescue or clean up operations difficult and costly.</a:t>
            </a:r>
          </a:p>
          <a:p>
            <a:r>
              <a:rPr lang="en-US" dirty="0"/>
              <a:t>Extreme cold temperatures may reduce the effectiveness of numerous components of the ship, including deck machinery and emergency equipment.</a:t>
            </a:r>
          </a:p>
          <a:p>
            <a:r>
              <a:rPr lang="en-US" dirty="0"/>
              <a:t>When ice is present, it can impose additional loads on the hull, propulsion system and appendages.</a:t>
            </a:r>
            <a:endParaRPr lang="en-CA" dirty="0"/>
          </a:p>
        </p:txBody>
      </p:sp>
    </p:spTree>
    <p:extLst>
      <p:ext uri="{BB962C8B-B14F-4D97-AF65-F5344CB8AC3E}">
        <p14:creationId xmlns:p14="http://schemas.microsoft.com/office/powerpoint/2010/main" val="1363625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3035" y="635267"/>
            <a:ext cx="3200400" cy="1243967"/>
          </a:xfrm>
        </p:spPr>
        <p:txBody>
          <a:bodyPr anchor="b">
            <a:normAutofit/>
          </a:bodyPr>
          <a:lstStyle/>
          <a:p>
            <a:r>
              <a:rPr lang="en-US" dirty="0"/>
              <a:t>Shipping Safety Control Zones</a:t>
            </a:r>
          </a:p>
        </p:txBody>
      </p:sp>
      <p:sp>
        <p:nvSpPr>
          <p:cNvPr id="3" name="Content Placeholder 2"/>
          <p:cNvSpPr>
            <a:spLocks noGrp="1"/>
          </p:cNvSpPr>
          <p:nvPr>
            <p:ph type="body" sz="half" idx="2"/>
          </p:nvPr>
        </p:nvSpPr>
        <p:spPr>
          <a:xfrm>
            <a:off x="529389" y="2086120"/>
            <a:ext cx="3623928" cy="1850613"/>
          </a:xfrm>
        </p:spPr>
        <p:txBody>
          <a:bodyPr>
            <a:noAutofit/>
          </a:bodyPr>
          <a:lstStyle/>
          <a:p>
            <a:r>
              <a:rPr lang="en-US" sz="2000" dirty="0"/>
              <a:t>Arctic waters are divided into 16 shipping safety control zones. Navigation in each zone is permissible only for designated classes of ships depending on their technical capabilities. </a:t>
            </a:r>
            <a:r>
              <a:rPr lang="en-US" sz="2000" baseline="30000" dirty="0"/>
              <a:t>7</a:t>
            </a:r>
            <a:endParaRPr lang="en-US" sz="2000" dirty="0"/>
          </a:p>
        </p:txBody>
      </p:sp>
      <p:pic>
        <p:nvPicPr>
          <p:cNvPr id="10" name="Picture 9">
            <a:extLst>
              <a:ext uri="{FF2B5EF4-FFF2-40B4-BE49-F238E27FC236}">
                <a16:creationId xmlns:a16="http://schemas.microsoft.com/office/drawing/2014/main" id="{F70C4B65-67E6-5E3D-4295-8E2FDB51A739}"/>
              </a:ext>
            </a:extLst>
          </p:cNvPr>
          <p:cNvPicPr>
            <a:picLocks noChangeAspect="1"/>
          </p:cNvPicPr>
          <p:nvPr/>
        </p:nvPicPr>
        <p:blipFill>
          <a:blip r:embed="rId2"/>
          <a:stretch>
            <a:fillRect/>
          </a:stretch>
        </p:blipFill>
        <p:spPr>
          <a:xfrm>
            <a:off x="4389120" y="0"/>
            <a:ext cx="7802880" cy="6858000"/>
          </a:xfrm>
          <a:prstGeom prst="rect">
            <a:avLst/>
          </a:prstGeom>
          <a:noFill/>
        </p:spPr>
      </p:pic>
    </p:spTree>
    <p:extLst>
      <p:ext uri="{BB962C8B-B14F-4D97-AF65-F5344CB8AC3E}">
        <p14:creationId xmlns:p14="http://schemas.microsoft.com/office/powerpoint/2010/main" val="180787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2244" y="284480"/>
            <a:ext cx="9509760" cy="1233424"/>
          </a:xfrm>
        </p:spPr>
        <p:txBody>
          <a:bodyPr/>
          <a:lstStyle/>
          <a:p>
            <a:r>
              <a:rPr lang="en-US" dirty="0"/>
              <a:t>Unique Requirements</a:t>
            </a:r>
          </a:p>
        </p:txBody>
      </p:sp>
      <p:sp>
        <p:nvSpPr>
          <p:cNvPr id="3" name="Content Placeholder 2"/>
          <p:cNvSpPr>
            <a:spLocks noGrp="1"/>
          </p:cNvSpPr>
          <p:nvPr>
            <p:ph sz="half" idx="1"/>
          </p:nvPr>
        </p:nvSpPr>
        <p:spPr>
          <a:xfrm>
            <a:off x="1312244" y="1719072"/>
            <a:ext cx="8755380" cy="4123944"/>
          </a:xfrm>
        </p:spPr>
        <p:txBody>
          <a:bodyPr>
            <a:normAutofit/>
          </a:bodyPr>
          <a:lstStyle/>
          <a:p>
            <a:pPr marL="45720" indent="0">
              <a:buNone/>
            </a:pPr>
            <a:r>
              <a:rPr lang="en-US" dirty="0"/>
              <a:t>Ships intending to operate within Canadian Arctic waters are subject to certain unique requirements in addition to those common to vessels operating elsewhere in Canada, such as </a:t>
            </a:r>
            <a:r>
              <a:rPr lang="en-US" baseline="30000" dirty="0"/>
              <a:t>8</a:t>
            </a:r>
            <a:r>
              <a:rPr lang="en-US" dirty="0"/>
              <a:t>:</a:t>
            </a:r>
          </a:p>
          <a:p>
            <a:r>
              <a:rPr lang="en-US" dirty="0"/>
              <a:t>The </a:t>
            </a:r>
            <a:r>
              <a:rPr lang="en-US" i="1" dirty="0"/>
              <a:t>Arctic Waters Pollution Prevention Act (AWPPA)</a:t>
            </a:r>
          </a:p>
          <a:p>
            <a:r>
              <a:rPr lang="en-CA" dirty="0"/>
              <a:t>The </a:t>
            </a:r>
            <a:r>
              <a:rPr lang="en-CA" i="1" dirty="0"/>
              <a:t>Arctic Shipping Safety and Pollution Prevention Regulations, </a:t>
            </a:r>
            <a:r>
              <a:rPr lang="en-CA" dirty="0"/>
              <a:t>which</a:t>
            </a:r>
            <a:r>
              <a:rPr lang="en-CA" i="1" dirty="0"/>
              <a:t> </a:t>
            </a:r>
            <a:r>
              <a:rPr lang="en-US" dirty="0"/>
              <a:t>contain a range of safety and pollution prevention requirements and also incorporates:</a:t>
            </a:r>
          </a:p>
          <a:p>
            <a:pPr lvl="1"/>
            <a:r>
              <a:rPr lang="en-US" dirty="0"/>
              <a:t> </a:t>
            </a:r>
            <a:r>
              <a:rPr lang="en-US" sz="2000" dirty="0"/>
              <a:t>the </a:t>
            </a:r>
            <a:r>
              <a:rPr lang="en-US" sz="2000" i="1" dirty="0"/>
              <a:t>International Code for Ships Operating in Polar Waters </a:t>
            </a:r>
            <a:r>
              <a:rPr lang="en-US" sz="2000" dirty="0"/>
              <a:t>(Polar Code), with the addition of Canadian modifications to ensure that strict safety measures and discharge requirements are maintained.</a:t>
            </a:r>
          </a:p>
          <a:p>
            <a:pPr lvl="1"/>
            <a:r>
              <a:rPr lang="en-US" sz="2000" dirty="0"/>
              <a:t>SOLAS Chapter XIV “Safety Measures for Ships Operating in Polar Waters”</a:t>
            </a:r>
          </a:p>
        </p:txBody>
      </p:sp>
    </p:spTree>
    <p:extLst>
      <p:ext uri="{BB962C8B-B14F-4D97-AF65-F5344CB8AC3E}">
        <p14:creationId xmlns:p14="http://schemas.microsoft.com/office/powerpoint/2010/main" val="3635897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5617" y="9625"/>
            <a:ext cx="9509760" cy="1233424"/>
          </a:xfrm>
        </p:spPr>
        <p:txBody>
          <a:bodyPr/>
          <a:lstStyle/>
          <a:p>
            <a:r>
              <a:rPr lang="en-US" dirty="0"/>
              <a:t>The Polar Code</a:t>
            </a:r>
          </a:p>
        </p:txBody>
      </p:sp>
      <p:sp>
        <p:nvSpPr>
          <p:cNvPr id="3" name="Content Placeholder 2"/>
          <p:cNvSpPr>
            <a:spLocks noGrp="1"/>
          </p:cNvSpPr>
          <p:nvPr>
            <p:ph sz="half" idx="1"/>
          </p:nvPr>
        </p:nvSpPr>
        <p:spPr>
          <a:xfrm>
            <a:off x="1225616" y="1434592"/>
            <a:ext cx="9499534" cy="4123944"/>
          </a:xfrm>
        </p:spPr>
        <p:txBody>
          <a:bodyPr>
            <a:noAutofit/>
          </a:bodyPr>
          <a:lstStyle/>
          <a:p>
            <a:r>
              <a:rPr lang="en-CA" sz="1800" dirty="0"/>
              <a:t>Goal of the polar code is “to provide for safe ship operation and the protection of the polar environment by addressing risks present in polar waters and not adequately mitigated by other instruments of the organization”. </a:t>
            </a:r>
            <a:r>
              <a:rPr lang="en-CA" sz="1800" baseline="30000" dirty="0"/>
              <a:t>9</a:t>
            </a:r>
          </a:p>
          <a:p>
            <a:r>
              <a:rPr lang="en-CA" sz="1800" dirty="0"/>
              <a:t>The polar code addresses a wide range of requirements concerning maritime safety, including </a:t>
            </a:r>
            <a:r>
              <a:rPr lang="en-CA" sz="1800" baseline="30000" dirty="0"/>
              <a:t>10</a:t>
            </a:r>
            <a:r>
              <a:rPr lang="en-CA" sz="1800" dirty="0"/>
              <a:t>:</a:t>
            </a:r>
          </a:p>
          <a:p>
            <a:pPr lvl="1">
              <a:buFont typeface="Arial" panose="020B0604020202020204" pitchFamily="34" charset="0"/>
              <a:buChar char="•"/>
            </a:pPr>
            <a:r>
              <a:rPr lang="en-CA" dirty="0"/>
              <a:t>Design: ice strengthened hull, materials suitable for polar temperatures, varying structural requirements based on thickness of ice, stability considering ice accretion </a:t>
            </a:r>
          </a:p>
          <a:p>
            <a:pPr lvl="1">
              <a:buFont typeface="Arial" panose="020B0604020202020204" pitchFamily="34" charset="0"/>
              <a:buChar char="•"/>
            </a:pPr>
            <a:r>
              <a:rPr lang="en-CA" dirty="0"/>
              <a:t>Equipment: special equipment for ice removal, fire safety &amp; lifesaving equipment operable in cold temperatures, thermal protection</a:t>
            </a:r>
          </a:p>
          <a:p>
            <a:pPr lvl="1">
              <a:buFont typeface="Arial" panose="020B0604020202020204" pitchFamily="34" charset="0"/>
              <a:buChar char="•"/>
            </a:pPr>
            <a:r>
              <a:rPr lang="en-CA" dirty="0"/>
              <a:t>Operations: navigational aids for ice conditions</a:t>
            </a:r>
          </a:p>
          <a:p>
            <a:pPr lvl="1">
              <a:buFont typeface="Arial" panose="020B0604020202020204" pitchFamily="34" charset="0"/>
              <a:buChar char="•"/>
            </a:pPr>
            <a:r>
              <a:rPr lang="en-CA" dirty="0"/>
              <a:t>Crew: advanced training for ice infested waters</a:t>
            </a:r>
          </a:p>
          <a:p>
            <a:pPr lvl="1">
              <a:buFont typeface="Arial" panose="020B0604020202020204" pitchFamily="34" charset="0"/>
              <a:buChar char="•"/>
            </a:pPr>
            <a:r>
              <a:rPr lang="en-CA" dirty="0"/>
              <a:t>Environmental protection</a:t>
            </a:r>
            <a:r>
              <a:rPr lang="en-CA" sz="1800" dirty="0"/>
              <a:t>: </a:t>
            </a:r>
            <a:r>
              <a:rPr lang="en-US" sz="1800" dirty="0"/>
              <a:t>prohibits or strictly limits discharges of oil, chemicals, sewage, garbage, food wastes and many other substances.</a:t>
            </a:r>
            <a:r>
              <a:rPr lang="en-US" sz="1800" baseline="30000" dirty="0"/>
              <a:t>1</a:t>
            </a:r>
            <a:r>
              <a:rPr lang="en-US" baseline="30000" dirty="0"/>
              <a:t>1</a:t>
            </a:r>
            <a:endParaRPr lang="en-CA" sz="1800" baseline="30000" dirty="0"/>
          </a:p>
          <a:p>
            <a:r>
              <a:rPr lang="en-CA" sz="1800" dirty="0"/>
              <a:t>Affected vessels are required to be surveyed and certified according to the polar code and to be issued the Polar Code Certificate </a:t>
            </a:r>
            <a:r>
              <a:rPr lang="en-CA" sz="1800" baseline="30000" dirty="0"/>
              <a:t>12</a:t>
            </a:r>
          </a:p>
        </p:txBody>
      </p:sp>
    </p:spTree>
    <p:extLst>
      <p:ext uri="{BB962C8B-B14F-4D97-AF65-F5344CB8AC3E}">
        <p14:creationId xmlns:p14="http://schemas.microsoft.com/office/powerpoint/2010/main" val="3327094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 Design 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00001084.potx" id="{22E7A37F-2161-4E4B-A340-BF7CA314E3E5}" vid="{F2416EA9-E215-4704-9EB2-B7658E7031A3}"/>
    </a:ext>
  </a:extLst>
</a:theme>
</file>

<file path=ppt/theme/theme2.xml><?xml version="1.0" encoding="utf-8"?>
<a:theme xmlns:a="http://schemas.openxmlformats.org/drawingml/2006/main" name="Office Theme">
  <a:themeElements>
    <a:clrScheme name="Banded Design 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anded Design 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Corbel">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A3CC76FAD4EF4394964BF425DFBB10" ma:contentTypeVersion="14" ma:contentTypeDescription="Create a new document." ma:contentTypeScope="" ma:versionID="4df093b1ec405aba141ff964a2086a7b">
  <xsd:schema xmlns:xsd="http://www.w3.org/2001/XMLSchema" xmlns:xs="http://www.w3.org/2001/XMLSchema" xmlns:p="http://schemas.microsoft.com/office/2006/metadata/properties" xmlns:ns3="0ee319ed-7fa0-42c2-a98f-375fffd94f37" xmlns:ns4="4089fbdc-0f0f-4ca3-8116-a27babe1c49d" targetNamespace="http://schemas.microsoft.com/office/2006/metadata/properties" ma:root="true" ma:fieldsID="d6ca9980c49d16dcef57e32379dc6cde" ns3:_="" ns4:_="">
    <xsd:import namespace="0ee319ed-7fa0-42c2-a98f-375fffd94f37"/>
    <xsd:import namespace="4089fbdc-0f0f-4ca3-8116-a27babe1c49d"/>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4:SharedWithUsers" minOccurs="0"/>
                <xsd:element ref="ns4:SharedWithDetails" minOccurs="0"/>
                <xsd:element ref="ns4:SharingHintHash" minOccurs="0"/>
                <xsd:element ref="ns3:MediaServiceAutoKeyPoints" minOccurs="0"/>
                <xsd:element ref="ns3:MediaServiceKeyPoints" minOccurs="0"/>
                <xsd:element ref="ns3:MediaServiceGenerationTime" minOccurs="0"/>
                <xsd:element ref="ns3:MediaServiceEventHashCode" minOccurs="0"/>
                <xsd:element ref="ns3:MediaServiceLocation" minOccurs="0"/>
                <xsd:element ref="ns3:_activit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ee319ed-7fa0-42c2-a98f-375fffd94f3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element name="_activity" ma:index="21" nillable="true" ma:displayName="_activity" ma:hidden="true" ma:internalName="_activity">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089fbdc-0f0f-4ca3-8116-a27babe1c49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0ee319ed-7fa0-42c2-a98f-375fffd94f37" xsi:nil="true"/>
  </documentManagement>
</p:properties>
</file>

<file path=customXml/itemProps1.xml><?xml version="1.0" encoding="utf-8"?>
<ds:datastoreItem xmlns:ds="http://schemas.openxmlformats.org/officeDocument/2006/customXml" ds:itemID="{4AA39C59-9680-4C3A-B0CF-F2F256B07CC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ee319ed-7fa0-42c2-a98f-375fffd94f37"/>
    <ds:schemaRef ds:uri="4089fbdc-0f0f-4ca3-8116-a27babe1c4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4E36E5-74DF-4E70-842C-43348CD7CBA4}">
  <ds:schemaRefs>
    <ds:schemaRef ds:uri="http://schemas.microsoft.com/sharepoint/v3/contenttype/forms"/>
  </ds:schemaRefs>
</ds:datastoreItem>
</file>

<file path=customXml/itemProps3.xml><?xml version="1.0" encoding="utf-8"?>
<ds:datastoreItem xmlns:ds="http://schemas.openxmlformats.org/officeDocument/2006/customXml" ds:itemID="{C5DB06C0-256E-46C5-9FD3-837AAD0CB76A}">
  <ds:schemaRefs>
    <ds:schemaRef ds:uri="http://schemas.microsoft.com/office/2006/documentManagement/types"/>
    <ds:schemaRef ds:uri="http://schemas.microsoft.com/office/2006/metadata/properties"/>
    <ds:schemaRef ds:uri="http://schemas.microsoft.com/office/infopath/2007/PartnerControls"/>
    <ds:schemaRef ds:uri="0ee319ed-7fa0-42c2-a98f-375fffd94f37"/>
    <ds:schemaRef ds:uri="http://purl.org/dc/elements/1.1/"/>
    <ds:schemaRef ds:uri="http://purl.org/dc/dcmitype/"/>
    <ds:schemaRef ds:uri="http://schemas.openxmlformats.org/package/2006/metadata/core-properties"/>
    <ds:schemaRef ds:uri="4089fbdc-0f0f-4ca3-8116-a27babe1c49d"/>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Blue banded nature presentation with mountain sunrise photo (widescreen)</Template>
  <TotalTime>910</TotalTime>
  <Words>1196</Words>
  <Application>Microsoft Office PowerPoint</Application>
  <PresentationFormat>Widescreen</PresentationFormat>
  <Paragraphs>73</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Corbel</vt:lpstr>
      <vt:lpstr>Euphemia</vt:lpstr>
      <vt:lpstr>Banded Design Blue 16x9</vt:lpstr>
      <vt:lpstr>The Concept of Seaworthiness in the Context of Arctic Shipping:  Reasonably Fit in All Respects?</vt:lpstr>
      <vt:lpstr>Agenda</vt:lpstr>
      <vt:lpstr>Seaworthiness</vt:lpstr>
      <vt:lpstr>Carriage of Goods Contracts</vt:lpstr>
      <vt:lpstr>Marine Insurance Contracts</vt:lpstr>
      <vt:lpstr>Unique Hazards of the Arctic</vt:lpstr>
      <vt:lpstr>Shipping Safety Control Zones</vt:lpstr>
      <vt:lpstr>Unique Requirements</vt:lpstr>
      <vt:lpstr>The Polar Code</vt:lpstr>
      <vt:lpstr>Seaworthiness and the Polar Code</vt:lpstr>
      <vt:lpstr>Concept of Seaworthiness and the Arctic</vt:lpstr>
      <vt:lpstr>Risk Distribution</vt:lpstr>
      <vt:lpstr>THANK YOU</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Layout</dc:title>
  <dc:creator>Kayla Jackman</dc:creator>
  <cp:lastModifiedBy>Seamus Ryder</cp:lastModifiedBy>
  <cp:revision>2</cp:revision>
  <dcterms:created xsi:type="dcterms:W3CDTF">2023-05-24T15:56:48Z</dcterms:created>
  <dcterms:modified xsi:type="dcterms:W3CDTF">2023-06-08T17:24:28Z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0x0101000FA3CC76FAD4EF4394964BF425DFBB10</vt:lpwstr>
  </property>
</Properties>
</file>