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2"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EFA40-91FE-DEC6-673D-A05970D7128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647AD6EC-1F25-E529-7D7F-58497E6D84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CC04685E-72F4-8E92-3F8C-F3956F7BD2F2}"/>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5035FA9E-AF11-D269-2823-696D79B71BF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44D2287-4498-EE3F-EB99-DC529854F13F}"/>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270467112"/>
      </p:ext>
    </p:extLst>
  </p:cSld>
  <p:clrMapOvr>
    <a:masterClrMapping/>
  </p:clrMapOvr>
  <p:transition spd="slow" advClick="0" advTm="5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464F3E-9476-676A-11F0-71A750FCA152}"/>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3BB0871F-8500-BEAC-2B62-9DF85E086D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A7C57BC-B10A-A29E-7586-687F706658BD}"/>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E9632BC0-FEFE-DAE2-E6FC-66B2A78AAA1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D5FD562-70B6-71C4-3CF8-EF567F5F89C0}"/>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4018165227"/>
      </p:ext>
    </p:extLst>
  </p:cSld>
  <p:clrMapOvr>
    <a:masterClrMapping/>
  </p:clrMapOvr>
  <p:transition spd="slow" advClick="0" advTm="5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B01868C-79A1-59CB-5667-6FA926A7B5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1760233-0C72-E2A5-FCAA-AF902D0EB13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568FAE7-AE8D-ED9F-126A-9B2835EA0B16}"/>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7BE69918-98C5-B8B4-A0FE-0CAEBC11FCB7}"/>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2D86863D-D96B-5F33-58F9-4151F2B7CF05}"/>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31000625"/>
      </p:ext>
    </p:extLst>
  </p:cSld>
  <p:clrMapOvr>
    <a:masterClrMapping/>
  </p:clrMapOvr>
  <p:transition spd="slow" advClick="0" advTm="5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A368B-AFC5-075C-F025-DEC842184505}"/>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0773C500-E6FA-94EB-13E2-9329F08F06C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1203EC7-0D79-B3AD-824F-EFA80F9DE7CE}"/>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4491BC54-60BC-234A-F3E6-AA70635F1A51}"/>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5C80AFD7-C99D-8590-BAA0-D4C808A110DE}"/>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2411039849"/>
      </p:ext>
    </p:extLst>
  </p:cSld>
  <p:clrMapOvr>
    <a:masterClrMapping/>
  </p:clrMapOvr>
  <p:transition spd="slow" advClick="0" advTm="5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FC58E-8AE0-68B0-9A48-FE28EE7E41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EC080EE-1AF3-0291-7117-14DEDFA4A98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D4624FE-AB55-FD27-F0D1-7DCD283CD69C}"/>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2BCFFF8D-618E-8948-67AE-1E3A55269F5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88089DA-E419-9E57-38BA-AF8D32288702}"/>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991083390"/>
      </p:ext>
    </p:extLst>
  </p:cSld>
  <p:clrMapOvr>
    <a:masterClrMapping/>
  </p:clrMapOvr>
  <p:transition spd="slow" advClick="0" advTm="5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C78A3-66DA-BEDA-CB7F-DE04585A672A}"/>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07A6C10-4A74-9C1B-51EB-2E1C80A077D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017C38F1-8370-B179-7EF4-A2B1A6F59A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5DBCE9A7-50DF-EAAA-EF7C-2F4AEA360BDD}"/>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6" name="Footer Placeholder 5">
            <a:extLst>
              <a:ext uri="{FF2B5EF4-FFF2-40B4-BE49-F238E27FC236}">
                <a16:creationId xmlns:a16="http://schemas.microsoft.com/office/drawing/2014/main" id="{C7C0A2D3-A498-2130-EE39-8AAAA86AA0B7}"/>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033FC64-5E56-F602-F0A0-77AF73F74112}"/>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642777210"/>
      </p:ext>
    </p:extLst>
  </p:cSld>
  <p:clrMapOvr>
    <a:masterClrMapping/>
  </p:clrMapOvr>
  <p:transition spd="slow" advClick="0" advTm="5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A14DF-0DCE-F61F-4D1E-645798D4E51A}"/>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1C729D2E-B05E-B0E8-99D4-F6FAF0177C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54CE46A-47B6-5140-EABF-B24FB4EE12F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BF4DDC64-4952-E80D-6E14-EFE45C4F8E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562E50-43F6-B3E8-6A54-DA5E4AC29CE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6133822D-04DB-9420-611C-04348321166B}"/>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8" name="Footer Placeholder 7">
            <a:extLst>
              <a:ext uri="{FF2B5EF4-FFF2-40B4-BE49-F238E27FC236}">
                <a16:creationId xmlns:a16="http://schemas.microsoft.com/office/drawing/2014/main" id="{9CAE3765-66A4-925C-002F-15607A37FC57}"/>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03FC164A-7C5A-2CE1-F861-3BA621639248}"/>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958915668"/>
      </p:ext>
    </p:extLst>
  </p:cSld>
  <p:clrMapOvr>
    <a:masterClrMapping/>
  </p:clrMapOvr>
  <p:transition spd="slow" advClick="0" advTm="5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D0F669-4984-E07C-DFF5-938C8F65E19B}"/>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AF018C35-33C0-3373-6277-22E9E29F19BA}"/>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4" name="Footer Placeholder 3">
            <a:extLst>
              <a:ext uri="{FF2B5EF4-FFF2-40B4-BE49-F238E27FC236}">
                <a16:creationId xmlns:a16="http://schemas.microsoft.com/office/drawing/2014/main" id="{3FD29FFD-FE1C-FFD7-89EC-B4B016499011}"/>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EDFB2A4A-2C15-A4D4-305B-B1B61D719E47}"/>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642376571"/>
      </p:ext>
    </p:extLst>
  </p:cSld>
  <p:clrMapOvr>
    <a:masterClrMapping/>
  </p:clrMapOvr>
  <p:transition spd="slow" advClick="0" advTm="5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CC3BECD-C66B-BE49-F4A2-4DF0AEE0D928}"/>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3" name="Footer Placeholder 2">
            <a:extLst>
              <a:ext uri="{FF2B5EF4-FFF2-40B4-BE49-F238E27FC236}">
                <a16:creationId xmlns:a16="http://schemas.microsoft.com/office/drawing/2014/main" id="{794AD79C-15EB-CA74-C29F-C56CBB3FDBCF}"/>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AB7ADF19-BA19-BDBC-EAD7-FF67A1A9FB1B}"/>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4039477800"/>
      </p:ext>
    </p:extLst>
  </p:cSld>
  <p:clrMapOvr>
    <a:masterClrMapping/>
  </p:clrMapOvr>
  <p:transition spd="slow" advClick="0" advTm="5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1510D4-18FF-4984-C7CB-2635988E11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5363D3BD-469C-561C-BC99-359F4AAFB38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5C5DA70D-2E42-F57A-1B4D-C55271D914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83BF56-C392-4F74-D292-602B8130D492}"/>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6" name="Footer Placeholder 5">
            <a:extLst>
              <a:ext uri="{FF2B5EF4-FFF2-40B4-BE49-F238E27FC236}">
                <a16:creationId xmlns:a16="http://schemas.microsoft.com/office/drawing/2014/main" id="{98BDDB61-3516-271A-A42D-091FDDEE57E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507749C-762F-EBA0-712C-5A41D25A4C73}"/>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2951161460"/>
      </p:ext>
    </p:extLst>
  </p:cSld>
  <p:clrMapOvr>
    <a:masterClrMapping/>
  </p:clrMapOvr>
  <p:transition spd="slow" advClick="0" advTm="5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DB5E6-204F-3E57-F027-BEC6A72ABA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BF9BAC5F-32CD-8926-BD92-0282023F18B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64D6A3AA-C19D-BA2C-3D73-C3A42ABC44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AA9D6E2-EDCB-8AF8-AABC-AB52ECC85E9B}"/>
              </a:ext>
            </a:extLst>
          </p:cNvPr>
          <p:cNvSpPr>
            <a:spLocks noGrp="1"/>
          </p:cNvSpPr>
          <p:nvPr>
            <p:ph type="dt" sz="half" idx="10"/>
          </p:nvPr>
        </p:nvSpPr>
        <p:spPr/>
        <p:txBody>
          <a:bodyPr/>
          <a:lstStyle/>
          <a:p>
            <a:fld id="{47925CE6-BCB3-4EBC-AFA3-29AD5C2D796B}" type="datetimeFigureOut">
              <a:rPr lang="en-CA" smtClean="0"/>
              <a:t>2023-06-07</a:t>
            </a:fld>
            <a:endParaRPr lang="en-CA"/>
          </a:p>
        </p:txBody>
      </p:sp>
      <p:sp>
        <p:nvSpPr>
          <p:cNvPr id="6" name="Footer Placeholder 5">
            <a:extLst>
              <a:ext uri="{FF2B5EF4-FFF2-40B4-BE49-F238E27FC236}">
                <a16:creationId xmlns:a16="http://schemas.microsoft.com/office/drawing/2014/main" id="{5CE2EE1C-97F0-8D23-7E87-1FF58BED594E}"/>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06501451-C2BF-DB65-90CE-63417D267C6E}"/>
              </a:ext>
            </a:extLst>
          </p:cNvPr>
          <p:cNvSpPr>
            <a:spLocks noGrp="1"/>
          </p:cNvSpPr>
          <p:nvPr>
            <p:ph type="sldNum" sz="quarter" idx="12"/>
          </p:nvPr>
        </p:nvSpPr>
        <p:spPr/>
        <p:txBody>
          <a:bodyPr/>
          <a:lstStyle/>
          <a:p>
            <a:fld id="{2D645DC7-60A2-496E-9235-D96084E25952}" type="slidenum">
              <a:rPr lang="en-CA" smtClean="0"/>
              <a:t>‹#›</a:t>
            </a:fld>
            <a:endParaRPr lang="en-CA"/>
          </a:p>
        </p:txBody>
      </p:sp>
    </p:spTree>
    <p:extLst>
      <p:ext uri="{BB962C8B-B14F-4D97-AF65-F5344CB8AC3E}">
        <p14:creationId xmlns:p14="http://schemas.microsoft.com/office/powerpoint/2010/main" val="3268729656"/>
      </p:ext>
    </p:extLst>
  </p:cSld>
  <p:clrMapOvr>
    <a:masterClrMapping/>
  </p:clrMapOvr>
  <p:transition spd="slow" advClick="0" advTm="5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2058D23-350A-8106-189D-9CDA19C1A5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9C272D7-9FC5-A269-EA71-6A782394FE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F93DB496-EACA-6537-2114-B978871A0F6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25CE6-BCB3-4EBC-AFA3-29AD5C2D796B}" type="datetimeFigureOut">
              <a:rPr lang="en-CA" smtClean="0"/>
              <a:t>2023-06-07</a:t>
            </a:fld>
            <a:endParaRPr lang="en-CA"/>
          </a:p>
        </p:txBody>
      </p:sp>
      <p:sp>
        <p:nvSpPr>
          <p:cNvPr id="5" name="Footer Placeholder 4">
            <a:extLst>
              <a:ext uri="{FF2B5EF4-FFF2-40B4-BE49-F238E27FC236}">
                <a16:creationId xmlns:a16="http://schemas.microsoft.com/office/drawing/2014/main" id="{BF8894EA-C839-590C-A88C-54B960CF9EB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5F21FD0E-6FF6-B9A9-1BF9-DF80AB2DC3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645DC7-60A2-496E-9235-D96084E25952}" type="slidenum">
              <a:rPr lang="en-CA" smtClean="0"/>
              <a:t>‹#›</a:t>
            </a:fld>
            <a:endParaRPr lang="en-CA"/>
          </a:p>
        </p:txBody>
      </p:sp>
    </p:spTree>
    <p:extLst>
      <p:ext uri="{BB962C8B-B14F-4D97-AF65-F5344CB8AC3E}">
        <p14:creationId xmlns:p14="http://schemas.microsoft.com/office/powerpoint/2010/main" val="1280751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500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30879-03CC-085C-F2DF-CF996716CB03}"/>
              </a:ext>
            </a:extLst>
          </p:cNvPr>
          <p:cNvSpPr>
            <a:spLocks noGrp="1"/>
          </p:cNvSpPr>
          <p:nvPr>
            <p:ph type="ctrTitle"/>
          </p:nvPr>
        </p:nvSpPr>
        <p:spPr>
          <a:xfrm>
            <a:off x="779247" y="2489836"/>
            <a:ext cx="10736478" cy="822960"/>
          </a:xfrm>
        </p:spPr>
        <p:txBody>
          <a:bodyPr anchor="ctr">
            <a:noAutofit/>
          </a:bodyPr>
          <a:lstStyle/>
          <a:p>
            <a:pPr algn="ctr">
              <a:lnSpc>
                <a:spcPct val="90000"/>
              </a:lnSpc>
            </a:pPr>
            <a:r>
              <a:rPr lang="en-US" sz="4000" dirty="0">
                <a:latin typeface="Arial" panose="020B0604020202020204" pitchFamily="34" charset="0"/>
                <a:cs typeface="Arial" panose="020B0604020202020204" pitchFamily="34" charset="0"/>
              </a:rPr>
              <a:t>Arctic Shipping</a:t>
            </a:r>
            <a:endParaRPr lang="en-CA" sz="40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B6CFF1B5-C3B4-0577-173B-0672990106CB}"/>
              </a:ext>
            </a:extLst>
          </p:cNvPr>
          <p:cNvSpPr>
            <a:spLocks noGrp="1"/>
          </p:cNvSpPr>
          <p:nvPr>
            <p:ph type="subTitle" idx="1"/>
          </p:nvPr>
        </p:nvSpPr>
        <p:spPr>
          <a:xfrm>
            <a:off x="4048147" y="3562111"/>
            <a:ext cx="4151608" cy="552659"/>
          </a:xfrm>
        </p:spPr>
        <p:txBody>
          <a:bodyPr anchor="ctr">
            <a:noAutofit/>
          </a:bodyPr>
          <a:lstStyle/>
          <a:p>
            <a:pPr algn="ctr">
              <a:lnSpc>
                <a:spcPct val="100000"/>
              </a:lnSpc>
              <a:spcBef>
                <a:spcPts val="600"/>
              </a:spcBef>
            </a:pPr>
            <a:r>
              <a:rPr lang="en-US" sz="3200" dirty="0">
                <a:latin typeface="Arial" panose="020B0604020202020204" pitchFamily="34" charset="0"/>
                <a:cs typeface="Arial" panose="020B0604020202020204" pitchFamily="34" charset="0"/>
              </a:rPr>
              <a:t>Aldo Chircop</a:t>
            </a:r>
            <a:endParaRPr lang="en-CA" sz="3200" dirty="0">
              <a:latin typeface="Arial" panose="020B0604020202020204" pitchFamily="34" charset="0"/>
              <a:cs typeface="Arial" panose="020B0604020202020204" pitchFamily="34" charset="0"/>
            </a:endParaRPr>
          </a:p>
        </p:txBody>
      </p:sp>
      <p:pic>
        <p:nvPicPr>
          <p:cNvPr id="5" name="Picture 4" descr="A picture containing text, skyline, sky, cityscape&#10;&#10;Description automatically generated">
            <a:extLst>
              <a:ext uri="{FF2B5EF4-FFF2-40B4-BE49-F238E27FC236}">
                <a16:creationId xmlns:a16="http://schemas.microsoft.com/office/drawing/2014/main" id="{7C8EE851-5279-5D8A-FDC3-A16463EC51EF}"/>
              </a:ext>
            </a:extLst>
          </p:cNvPr>
          <p:cNvPicPr>
            <a:picLocks noChangeAspect="1"/>
          </p:cNvPicPr>
          <p:nvPr/>
        </p:nvPicPr>
        <p:blipFill rotWithShape="1">
          <a:blip r:embed="rId2">
            <a:extLst>
              <a:ext uri="{28A0092B-C50C-407E-A947-70E740481C1C}">
                <a14:useLocalDpi xmlns:a14="http://schemas.microsoft.com/office/drawing/2010/main" val="0"/>
              </a:ext>
            </a:extLst>
          </a:blip>
          <a:srcRect l="3388" t="33914" r="4632" b="-2"/>
          <a:stretch/>
        </p:blipFill>
        <p:spPr>
          <a:xfrm>
            <a:off x="1457282" y="253999"/>
            <a:ext cx="9647597" cy="1818641"/>
          </a:xfrm>
          <a:prstGeom prst="rect">
            <a:avLst/>
          </a:prstGeom>
        </p:spPr>
      </p:pic>
      <p:pic>
        <p:nvPicPr>
          <p:cNvPr id="6" name="Picture 5">
            <a:extLst>
              <a:ext uri="{FF2B5EF4-FFF2-40B4-BE49-F238E27FC236}">
                <a16:creationId xmlns:a16="http://schemas.microsoft.com/office/drawing/2014/main" id="{AA132B66-5B0F-317F-AD71-C7946AED8BDF}"/>
              </a:ext>
            </a:extLst>
          </p:cNvPr>
          <p:cNvPicPr>
            <a:picLocks noChangeAspect="1"/>
          </p:cNvPicPr>
          <p:nvPr/>
        </p:nvPicPr>
        <p:blipFill>
          <a:blip r:embed="rId3">
            <a:extLst>
              <a:ext uri="{28A0092B-C50C-407E-A947-70E740481C1C}">
                <a14:useLocalDpi xmlns:a14="http://schemas.microsoft.com/office/drawing/2010/main" val="0"/>
              </a:ext>
            </a:extLst>
          </a:blip>
          <a:srcRect t="15712" b="15712"/>
          <a:stretch/>
        </p:blipFill>
        <p:spPr>
          <a:xfrm>
            <a:off x="1657349" y="3781425"/>
            <a:ext cx="2954166" cy="2600960"/>
          </a:xfrm>
          <a:prstGeom prst="rect">
            <a:avLst/>
          </a:prstGeom>
        </p:spPr>
      </p:pic>
      <p:sp>
        <p:nvSpPr>
          <p:cNvPr id="4" name="TextBox 3">
            <a:extLst>
              <a:ext uri="{FF2B5EF4-FFF2-40B4-BE49-F238E27FC236}">
                <a16:creationId xmlns:a16="http://schemas.microsoft.com/office/drawing/2014/main" id="{E3D4B02C-2AE5-F2CF-E664-7EB7C099EDEE}"/>
              </a:ext>
            </a:extLst>
          </p:cNvPr>
          <p:cNvSpPr txBox="1"/>
          <p:nvPr/>
        </p:nvSpPr>
        <p:spPr>
          <a:xfrm>
            <a:off x="4867274" y="4238625"/>
            <a:ext cx="6505575" cy="2308324"/>
          </a:xfrm>
          <a:prstGeom prst="rect">
            <a:avLst/>
          </a:prstGeom>
          <a:noFill/>
        </p:spPr>
        <p:txBody>
          <a:bodyPr wrap="square" rtlCol="0">
            <a:spAutoFit/>
          </a:bodyPr>
          <a:lstStyle/>
          <a:p>
            <a:r>
              <a:rPr lang="en-US" b="1" i="0" dirty="0">
                <a:solidFill>
                  <a:srgbClr val="333333"/>
                </a:solidFill>
                <a:effectLst/>
                <a:latin typeface="-apple-system"/>
              </a:rPr>
              <a:t>Professor Aldo Chircop</a:t>
            </a:r>
            <a:r>
              <a:rPr lang="en-US" b="0" i="0" dirty="0">
                <a:solidFill>
                  <a:srgbClr val="333333"/>
                </a:solidFill>
                <a:effectLst/>
                <a:latin typeface="-apple-system"/>
              </a:rPr>
              <a:t>, JSD, is Professor of Law and former Canada Research Chair in Maritime Law and Policy (Tier I), Schulich School of Law, Dalhousie University, Halifax, Nova Scotia, Canada has had a career spanning four decades. His research interests are in the fields of Canadian and international maritime law, international law of the sea, international environmental law, and Arctic shipping. He holds multiple current grants to lead research themes in these fields. </a:t>
            </a:r>
          </a:p>
        </p:txBody>
      </p:sp>
    </p:spTree>
    <p:extLst>
      <p:ext uri="{BB962C8B-B14F-4D97-AF65-F5344CB8AC3E}">
        <p14:creationId xmlns:p14="http://schemas.microsoft.com/office/powerpoint/2010/main" val="2498243941"/>
      </p:ext>
    </p:extLst>
  </p:cSld>
  <p:clrMapOvr>
    <a:masterClrMapping/>
  </p:clrMapOvr>
  <p:transition spd="slow" advClick="0" advTm="5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30879-03CC-085C-F2DF-CF996716CB03}"/>
              </a:ext>
            </a:extLst>
          </p:cNvPr>
          <p:cNvSpPr>
            <a:spLocks noGrp="1"/>
          </p:cNvSpPr>
          <p:nvPr>
            <p:ph type="ctrTitle"/>
          </p:nvPr>
        </p:nvSpPr>
        <p:spPr>
          <a:xfrm>
            <a:off x="779247" y="2499361"/>
            <a:ext cx="10736478" cy="822960"/>
          </a:xfrm>
        </p:spPr>
        <p:txBody>
          <a:bodyPr anchor="ctr">
            <a:noAutofit/>
          </a:bodyPr>
          <a:lstStyle/>
          <a:p>
            <a:pPr algn="ctr">
              <a:lnSpc>
                <a:spcPct val="90000"/>
              </a:lnSpc>
            </a:pPr>
            <a:r>
              <a:rPr lang="en-US" sz="4000" dirty="0">
                <a:latin typeface="Arial" panose="020B0604020202020204" pitchFamily="34" charset="0"/>
                <a:cs typeface="Arial" panose="020B0604020202020204" pitchFamily="34" charset="0"/>
              </a:rPr>
              <a:t>Arctic Shipping</a:t>
            </a:r>
            <a:endParaRPr lang="en-CA" sz="40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B6CFF1B5-C3B4-0577-173B-0672990106CB}"/>
              </a:ext>
            </a:extLst>
          </p:cNvPr>
          <p:cNvSpPr>
            <a:spLocks noGrp="1"/>
          </p:cNvSpPr>
          <p:nvPr>
            <p:ph type="subTitle" idx="1"/>
          </p:nvPr>
        </p:nvSpPr>
        <p:spPr>
          <a:xfrm>
            <a:off x="4403112" y="3749436"/>
            <a:ext cx="4151608" cy="552659"/>
          </a:xfrm>
        </p:spPr>
        <p:txBody>
          <a:bodyPr anchor="ctr">
            <a:noAutofit/>
          </a:bodyPr>
          <a:lstStyle/>
          <a:p>
            <a:pPr algn="ctr">
              <a:lnSpc>
                <a:spcPct val="100000"/>
              </a:lnSpc>
              <a:spcBef>
                <a:spcPts val="600"/>
              </a:spcBef>
            </a:pPr>
            <a:r>
              <a:rPr lang="en-US" sz="3200" dirty="0">
                <a:latin typeface="Arial" panose="020B0604020202020204" pitchFamily="34" charset="0"/>
                <a:cs typeface="Arial" panose="020B0604020202020204" pitchFamily="34" charset="0"/>
              </a:rPr>
              <a:t>Seamus Ryder</a:t>
            </a:r>
            <a:endParaRPr lang="en-CA" sz="3200" dirty="0">
              <a:latin typeface="Arial" panose="020B0604020202020204" pitchFamily="34" charset="0"/>
              <a:cs typeface="Arial" panose="020B0604020202020204" pitchFamily="34" charset="0"/>
            </a:endParaRPr>
          </a:p>
        </p:txBody>
      </p:sp>
      <p:pic>
        <p:nvPicPr>
          <p:cNvPr id="5" name="Picture 4" descr="A picture containing text, skyline, sky, cityscape&#10;&#10;Description automatically generated">
            <a:extLst>
              <a:ext uri="{FF2B5EF4-FFF2-40B4-BE49-F238E27FC236}">
                <a16:creationId xmlns:a16="http://schemas.microsoft.com/office/drawing/2014/main" id="{7C8EE851-5279-5D8A-FDC3-A16463EC51EF}"/>
              </a:ext>
            </a:extLst>
          </p:cNvPr>
          <p:cNvPicPr>
            <a:picLocks noChangeAspect="1"/>
          </p:cNvPicPr>
          <p:nvPr/>
        </p:nvPicPr>
        <p:blipFill rotWithShape="1">
          <a:blip r:embed="rId2">
            <a:extLst>
              <a:ext uri="{28A0092B-C50C-407E-A947-70E740481C1C}">
                <a14:useLocalDpi xmlns:a14="http://schemas.microsoft.com/office/drawing/2010/main" val="0"/>
              </a:ext>
            </a:extLst>
          </a:blip>
          <a:srcRect l="3388" t="33914" r="4632" b="-2"/>
          <a:stretch/>
        </p:blipFill>
        <p:spPr>
          <a:xfrm>
            <a:off x="1457282" y="253999"/>
            <a:ext cx="9647597" cy="1818641"/>
          </a:xfrm>
          <a:prstGeom prst="rect">
            <a:avLst/>
          </a:prstGeom>
        </p:spPr>
      </p:pic>
      <p:pic>
        <p:nvPicPr>
          <p:cNvPr id="6" name="Picture 5">
            <a:extLst>
              <a:ext uri="{FF2B5EF4-FFF2-40B4-BE49-F238E27FC236}">
                <a16:creationId xmlns:a16="http://schemas.microsoft.com/office/drawing/2014/main" id="{AA132B66-5B0F-317F-AD71-C7946AED8BDF}"/>
              </a:ext>
            </a:extLst>
          </p:cNvPr>
          <p:cNvPicPr>
            <a:picLocks noChangeAspect="1"/>
          </p:cNvPicPr>
          <p:nvPr/>
        </p:nvPicPr>
        <p:blipFill>
          <a:blip r:embed="rId3">
            <a:extLst>
              <a:ext uri="{28A0092B-C50C-407E-A947-70E740481C1C}">
                <a14:useLocalDpi xmlns:a14="http://schemas.microsoft.com/office/drawing/2010/main" val="0"/>
              </a:ext>
            </a:extLst>
          </a:blip>
          <a:srcRect t="17281" b="17281"/>
          <a:stretch/>
        </p:blipFill>
        <p:spPr>
          <a:xfrm>
            <a:off x="1676399" y="3810000"/>
            <a:ext cx="2954166" cy="2600960"/>
          </a:xfrm>
          <a:prstGeom prst="rect">
            <a:avLst/>
          </a:prstGeom>
        </p:spPr>
      </p:pic>
      <p:sp>
        <p:nvSpPr>
          <p:cNvPr id="4" name="TextBox 3">
            <a:extLst>
              <a:ext uri="{FF2B5EF4-FFF2-40B4-BE49-F238E27FC236}">
                <a16:creationId xmlns:a16="http://schemas.microsoft.com/office/drawing/2014/main" id="{E3D4B02C-2AE5-F2CF-E664-7EB7C099EDEE}"/>
              </a:ext>
            </a:extLst>
          </p:cNvPr>
          <p:cNvSpPr txBox="1"/>
          <p:nvPr/>
        </p:nvSpPr>
        <p:spPr>
          <a:xfrm>
            <a:off x="5048250" y="4333875"/>
            <a:ext cx="6572250" cy="2031325"/>
          </a:xfrm>
          <a:prstGeom prst="rect">
            <a:avLst/>
          </a:prstGeom>
          <a:noFill/>
        </p:spPr>
        <p:txBody>
          <a:bodyPr wrap="square" rtlCol="0">
            <a:spAutoFit/>
          </a:bodyPr>
          <a:lstStyle/>
          <a:p>
            <a:r>
              <a:rPr lang="en-US" b="0" i="0" dirty="0">
                <a:solidFill>
                  <a:srgbClr val="333333"/>
                </a:solidFill>
                <a:effectLst/>
                <a:latin typeface="-apple-system"/>
              </a:rPr>
              <a:t>Seamus Ryder is a partner with Metcalf &amp; Company, a boutique maritime law firm located in Halifax, Nova Scotia. Recognized as a "National Leader in Shipping &amp; Transport" by </a:t>
            </a:r>
            <a:r>
              <a:rPr lang="en-US" b="0" i="1" dirty="0">
                <a:solidFill>
                  <a:srgbClr val="333333"/>
                </a:solidFill>
                <a:effectLst/>
                <a:latin typeface="-apple-system"/>
              </a:rPr>
              <a:t>Who's Who Legal, </a:t>
            </a:r>
            <a:r>
              <a:rPr lang="en-US" b="0" i="0" dirty="0">
                <a:solidFill>
                  <a:srgbClr val="333333"/>
                </a:solidFill>
                <a:effectLst/>
                <a:latin typeface="-apple-system"/>
              </a:rPr>
              <a:t>he regularly acts for insurers, shippers, shipowners, and shipbuilders in all aspects of maritime law, as well as corporate &amp; commercial law, administrative law, procurement &amp; trade law, environmental law &amp; regulatory affairs, and related litigation</a:t>
            </a:r>
          </a:p>
        </p:txBody>
      </p:sp>
    </p:spTree>
    <p:extLst>
      <p:ext uri="{BB962C8B-B14F-4D97-AF65-F5344CB8AC3E}">
        <p14:creationId xmlns:p14="http://schemas.microsoft.com/office/powerpoint/2010/main" val="3313660268"/>
      </p:ext>
    </p:extLst>
  </p:cSld>
  <p:clrMapOvr>
    <a:masterClrMapping/>
  </p:clrMapOvr>
  <p:transition spd="slow" advClick="0" advTm="5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30879-03CC-085C-F2DF-CF996716CB03}"/>
              </a:ext>
            </a:extLst>
          </p:cNvPr>
          <p:cNvSpPr>
            <a:spLocks noGrp="1"/>
          </p:cNvSpPr>
          <p:nvPr>
            <p:ph type="ctrTitle"/>
          </p:nvPr>
        </p:nvSpPr>
        <p:spPr>
          <a:xfrm>
            <a:off x="779247" y="2499361"/>
            <a:ext cx="10736478" cy="822960"/>
          </a:xfrm>
        </p:spPr>
        <p:txBody>
          <a:bodyPr anchor="ctr">
            <a:noAutofit/>
          </a:bodyPr>
          <a:lstStyle/>
          <a:p>
            <a:pPr algn="ctr">
              <a:lnSpc>
                <a:spcPct val="90000"/>
              </a:lnSpc>
            </a:pPr>
            <a:r>
              <a:rPr lang="en-US" sz="4000" dirty="0">
                <a:latin typeface="Arial" panose="020B0604020202020204" pitchFamily="34" charset="0"/>
                <a:cs typeface="Arial" panose="020B0604020202020204" pitchFamily="34" charset="0"/>
              </a:rPr>
              <a:t>Arctic Shipping</a:t>
            </a:r>
            <a:endParaRPr lang="en-CA" sz="40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B6CFF1B5-C3B4-0577-173B-0672990106CB}"/>
              </a:ext>
            </a:extLst>
          </p:cNvPr>
          <p:cNvSpPr>
            <a:spLocks noGrp="1"/>
          </p:cNvSpPr>
          <p:nvPr>
            <p:ph type="subTitle" idx="1"/>
          </p:nvPr>
        </p:nvSpPr>
        <p:spPr>
          <a:xfrm>
            <a:off x="4648222" y="3857386"/>
            <a:ext cx="4151608" cy="552659"/>
          </a:xfrm>
        </p:spPr>
        <p:txBody>
          <a:bodyPr anchor="ctr">
            <a:noAutofit/>
          </a:bodyPr>
          <a:lstStyle/>
          <a:p>
            <a:pPr algn="ctr">
              <a:lnSpc>
                <a:spcPct val="100000"/>
              </a:lnSpc>
              <a:spcBef>
                <a:spcPts val="600"/>
              </a:spcBef>
            </a:pPr>
            <a:r>
              <a:rPr lang="en-US" sz="3200" dirty="0">
                <a:latin typeface="Arial" panose="020B0604020202020204" pitchFamily="34" charset="0"/>
                <a:cs typeface="Arial" panose="020B0604020202020204" pitchFamily="34" charset="0"/>
              </a:rPr>
              <a:t>Simon </a:t>
            </a:r>
            <a:r>
              <a:rPr lang="en-US" sz="3200" dirty="0" err="1">
                <a:latin typeface="Arial" panose="020B0604020202020204" pitchFamily="34" charset="0"/>
                <a:cs typeface="Arial" panose="020B0604020202020204" pitchFamily="34" charset="0"/>
              </a:rPr>
              <a:t>Ledsham</a:t>
            </a:r>
            <a:endParaRPr lang="en-CA" sz="3200" dirty="0">
              <a:latin typeface="Arial" panose="020B0604020202020204" pitchFamily="34" charset="0"/>
              <a:cs typeface="Arial" panose="020B0604020202020204" pitchFamily="34" charset="0"/>
            </a:endParaRPr>
          </a:p>
        </p:txBody>
      </p:sp>
      <p:pic>
        <p:nvPicPr>
          <p:cNvPr id="5" name="Picture 4" descr="A picture containing text, skyline, sky, cityscape&#10;&#10;Description automatically generated">
            <a:extLst>
              <a:ext uri="{FF2B5EF4-FFF2-40B4-BE49-F238E27FC236}">
                <a16:creationId xmlns:a16="http://schemas.microsoft.com/office/drawing/2014/main" id="{7C8EE851-5279-5D8A-FDC3-A16463EC51EF}"/>
              </a:ext>
            </a:extLst>
          </p:cNvPr>
          <p:cNvPicPr>
            <a:picLocks noChangeAspect="1"/>
          </p:cNvPicPr>
          <p:nvPr/>
        </p:nvPicPr>
        <p:blipFill rotWithShape="1">
          <a:blip r:embed="rId2">
            <a:extLst>
              <a:ext uri="{28A0092B-C50C-407E-A947-70E740481C1C}">
                <a14:useLocalDpi xmlns:a14="http://schemas.microsoft.com/office/drawing/2010/main" val="0"/>
              </a:ext>
            </a:extLst>
          </a:blip>
          <a:srcRect l="3388" t="33914" r="4632" b="-2"/>
          <a:stretch/>
        </p:blipFill>
        <p:spPr>
          <a:xfrm>
            <a:off x="1457282" y="253999"/>
            <a:ext cx="9647597" cy="1818641"/>
          </a:xfrm>
          <a:prstGeom prst="rect">
            <a:avLst/>
          </a:prstGeom>
        </p:spPr>
      </p:pic>
      <p:pic>
        <p:nvPicPr>
          <p:cNvPr id="6" name="Picture 5">
            <a:extLst>
              <a:ext uri="{FF2B5EF4-FFF2-40B4-BE49-F238E27FC236}">
                <a16:creationId xmlns:a16="http://schemas.microsoft.com/office/drawing/2014/main" id="{AA132B66-5B0F-317F-AD71-C7946AED8BDF}"/>
              </a:ext>
            </a:extLst>
          </p:cNvPr>
          <p:cNvPicPr>
            <a:picLocks noChangeAspect="1"/>
          </p:cNvPicPr>
          <p:nvPr/>
        </p:nvPicPr>
        <p:blipFill>
          <a:blip r:embed="rId3">
            <a:extLst>
              <a:ext uri="{28A0092B-C50C-407E-A947-70E740481C1C}">
                <a14:useLocalDpi xmlns:a14="http://schemas.microsoft.com/office/drawing/2010/main" val="0"/>
              </a:ext>
            </a:extLst>
          </a:blip>
          <a:srcRect l="11266" r="11266"/>
          <a:stretch/>
        </p:blipFill>
        <p:spPr>
          <a:xfrm>
            <a:off x="1676399" y="3810000"/>
            <a:ext cx="2954166" cy="2600960"/>
          </a:xfrm>
          <a:prstGeom prst="rect">
            <a:avLst/>
          </a:prstGeom>
        </p:spPr>
      </p:pic>
      <p:sp>
        <p:nvSpPr>
          <p:cNvPr id="4" name="TextBox 3">
            <a:extLst>
              <a:ext uri="{FF2B5EF4-FFF2-40B4-BE49-F238E27FC236}">
                <a16:creationId xmlns:a16="http://schemas.microsoft.com/office/drawing/2014/main" id="{E3D4B02C-2AE5-F2CF-E664-7EB7C099EDEE}"/>
              </a:ext>
            </a:extLst>
          </p:cNvPr>
          <p:cNvSpPr txBox="1"/>
          <p:nvPr/>
        </p:nvSpPr>
        <p:spPr>
          <a:xfrm>
            <a:off x="5191125" y="4467225"/>
            <a:ext cx="5886450" cy="1754326"/>
          </a:xfrm>
          <a:prstGeom prst="rect">
            <a:avLst/>
          </a:prstGeom>
          <a:noFill/>
        </p:spPr>
        <p:txBody>
          <a:bodyPr wrap="square" rtlCol="0">
            <a:spAutoFit/>
          </a:bodyPr>
          <a:lstStyle/>
          <a:p>
            <a:r>
              <a:rPr lang="en-US" b="0" i="0" dirty="0">
                <a:solidFill>
                  <a:srgbClr val="333333"/>
                </a:solidFill>
                <a:effectLst/>
                <a:latin typeface="-apple-system"/>
              </a:rPr>
              <a:t>Simon’s practice covers a wide range of civil matters, including commercial disputes, administrative litigation, the defense of class actions, and special remedies such as injunctions. Simon has also acted for shipping interests in various maritime matters and represented clients in the defense of regulatory infractions. </a:t>
            </a:r>
          </a:p>
        </p:txBody>
      </p:sp>
    </p:spTree>
    <p:extLst>
      <p:ext uri="{BB962C8B-B14F-4D97-AF65-F5344CB8AC3E}">
        <p14:creationId xmlns:p14="http://schemas.microsoft.com/office/powerpoint/2010/main" val="2229786036"/>
      </p:ext>
    </p:extLst>
  </p:cSld>
  <p:clrMapOvr>
    <a:masterClrMapping/>
  </p:clrMapOvr>
  <p:transition spd="slow" advClick="0" advTm="5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030879-03CC-085C-F2DF-CF996716CB03}"/>
              </a:ext>
            </a:extLst>
          </p:cNvPr>
          <p:cNvSpPr>
            <a:spLocks noGrp="1"/>
          </p:cNvSpPr>
          <p:nvPr>
            <p:ph type="ctrTitle"/>
          </p:nvPr>
        </p:nvSpPr>
        <p:spPr>
          <a:xfrm>
            <a:off x="779247" y="2499361"/>
            <a:ext cx="10736478" cy="822960"/>
          </a:xfrm>
        </p:spPr>
        <p:txBody>
          <a:bodyPr anchor="ctr">
            <a:noAutofit/>
          </a:bodyPr>
          <a:lstStyle/>
          <a:p>
            <a:pPr algn="ctr">
              <a:lnSpc>
                <a:spcPct val="90000"/>
              </a:lnSpc>
            </a:pPr>
            <a:r>
              <a:rPr lang="en-US" sz="4000" dirty="0">
                <a:latin typeface="Arial" panose="020B0604020202020204" pitchFamily="34" charset="0"/>
                <a:cs typeface="Arial" panose="020B0604020202020204" pitchFamily="34" charset="0"/>
              </a:rPr>
              <a:t>Arctic Shipping</a:t>
            </a:r>
            <a:endParaRPr lang="en-CA" sz="4000" dirty="0">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B6CFF1B5-C3B4-0577-173B-0672990106CB}"/>
              </a:ext>
            </a:extLst>
          </p:cNvPr>
          <p:cNvSpPr>
            <a:spLocks noGrp="1"/>
          </p:cNvSpPr>
          <p:nvPr>
            <p:ph type="subTitle" idx="1"/>
          </p:nvPr>
        </p:nvSpPr>
        <p:spPr>
          <a:xfrm>
            <a:off x="4138952" y="3779916"/>
            <a:ext cx="4151608" cy="552659"/>
          </a:xfrm>
        </p:spPr>
        <p:txBody>
          <a:bodyPr anchor="ctr">
            <a:noAutofit/>
          </a:bodyPr>
          <a:lstStyle/>
          <a:p>
            <a:pPr algn="ctr">
              <a:lnSpc>
                <a:spcPct val="100000"/>
              </a:lnSpc>
              <a:spcBef>
                <a:spcPts val="600"/>
              </a:spcBef>
            </a:pPr>
            <a:r>
              <a:rPr lang="en-US" sz="3200" dirty="0">
                <a:latin typeface="Arial" panose="020B0604020202020204" pitchFamily="34" charset="0"/>
                <a:cs typeface="Arial" panose="020B0604020202020204" pitchFamily="34" charset="0"/>
              </a:rPr>
              <a:t>David </a:t>
            </a:r>
            <a:r>
              <a:rPr lang="en-US" sz="3200" dirty="0" err="1">
                <a:latin typeface="Arial" panose="020B0604020202020204" pitchFamily="34" charset="0"/>
                <a:cs typeface="Arial" panose="020B0604020202020204" pitchFamily="34" charset="0"/>
              </a:rPr>
              <a:t>Côté</a:t>
            </a:r>
            <a:endParaRPr lang="en-CA" sz="3200" dirty="0">
              <a:latin typeface="Arial" panose="020B0604020202020204" pitchFamily="34" charset="0"/>
              <a:cs typeface="Arial" panose="020B0604020202020204" pitchFamily="34" charset="0"/>
            </a:endParaRPr>
          </a:p>
        </p:txBody>
      </p:sp>
      <p:pic>
        <p:nvPicPr>
          <p:cNvPr id="5" name="Picture 4" descr="A picture containing text, skyline, sky, cityscape&#10;&#10;Description automatically generated">
            <a:extLst>
              <a:ext uri="{FF2B5EF4-FFF2-40B4-BE49-F238E27FC236}">
                <a16:creationId xmlns:a16="http://schemas.microsoft.com/office/drawing/2014/main" id="{7C8EE851-5279-5D8A-FDC3-A16463EC51EF}"/>
              </a:ext>
            </a:extLst>
          </p:cNvPr>
          <p:cNvPicPr>
            <a:picLocks noChangeAspect="1"/>
          </p:cNvPicPr>
          <p:nvPr/>
        </p:nvPicPr>
        <p:blipFill rotWithShape="1">
          <a:blip r:embed="rId2">
            <a:extLst>
              <a:ext uri="{28A0092B-C50C-407E-A947-70E740481C1C}">
                <a14:useLocalDpi xmlns:a14="http://schemas.microsoft.com/office/drawing/2010/main" val="0"/>
              </a:ext>
            </a:extLst>
          </a:blip>
          <a:srcRect l="3388" t="33914" r="4632" b="-2"/>
          <a:stretch/>
        </p:blipFill>
        <p:spPr>
          <a:xfrm>
            <a:off x="1457282" y="253999"/>
            <a:ext cx="9647597" cy="1818641"/>
          </a:xfrm>
          <a:prstGeom prst="rect">
            <a:avLst/>
          </a:prstGeom>
        </p:spPr>
      </p:pic>
      <p:pic>
        <p:nvPicPr>
          <p:cNvPr id="6" name="Picture 5">
            <a:extLst>
              <a:ext uri="{FF2B5EF4-FFF2-40B4-BE49-F238E27FC236}">
                <a16:creationId xmlns:a16="http://schemas.microsoft.com/office/drawing/2014/main" id="{AA132B66-5B0F-317F-AD71-C7946AED8BDF}"/>
              </a:ext>
            </a:extLst>
          </p:cNvPr>
          <p:cNvPicPr>
            <a:picLocks noChangeAspect="1"/>
          </p:cNvPicPr>
          <p:nvPr/>
        </p:nvPicPr>
        <p:blipFill>
          <a:blip r:embed="rId3">
            <a:extLst>
              <a:ext uri="{28A0092B-C50C-407E-A947-70E740481C1C}">
                <a14:useLocalDpi xmlns:a14="http://schemas.microsoft.com/office/drawing/2010/main" val="0"/>
              </a:ext>
            </a:extLst>
          </a:blip>
          <a:srcRect t="2200" b="2200"/>
          <a:stretch/>
        </p:blipFill>
        <p:spPr>
          <a:xfrm>
            <a:off x="1676399" y="3810000"/>
            <a:ext cx="2954166" cy="2600960"/>
          </a:xfrm>
          <a:prstGeom prst="rect">
            <a:avLst/>
          </a:prstGeom>
        </p:spPr>
      </p:pic>
      <p:sp>
        <p:nvSpPr>
          <p:cNvPr id="4" name="TextBox 3">
            <a:extLst>
              <a:ext uri="{FF2B5EF4-FFF2-40B4-BE49-F238E27FC236}">
                <a16:creationId xmlns:a16="http://schemas.microsoft.com/office/drawing/2014/main" id="{E3D4B02C-2AE5-F2CF-E664-7EB7C099EDEE}"/>
              </a:ext>
            </a:extLst>
          </p:cNvPr>
          <p:cNvSpPr txBox="1"/>
          <p:nvPr/>
        </p:nvSpPr>
        <p:spPr>
          <a:xfrm>
            <a:off x="5191125" y="4467225"/>
            <a:ext cx="5886450" cy="1477328"/>
          </a:xfrm>
          <a:prstGeom prst="rect">
            <a:avLst/>
          </a:prstGeom>
          <a:noFill/>
        </p:spPr>
        <p:txBody>
          <a:bodyPr wrap="square" rtlCol="0">
            <a:spAutoFit/>
          </a:bodyPr>
          <a:lstStyle/>
          <a:p>
            <a:r>
              <a:rPr lang="en-US" b="0" i="0" dirty="0">
                <a:solidFill>
                  <a:srgbClr val="333333"/>
                </a:solidFill>
                <a:effectLst/>
                <a:latin typeface="-apple-system"/>
              </a:rPr>
              <a:t>David </a:t>
            </a:r>
            <a:r>
              <a:rPr lang="en-US" b="0" i="0" dirty="0" err="1">
                <a:solidFill>
                  <a:srgbClr val="333333"/>
                </a:solidFill>
                <a:effectLst/>
                <a:latin typeface="-apple-system"/>
              </a:rPr>
              <a:t>Côté</a:t>
            </a:r>
            <a:r>
              <a:rPr lang="en-US" b="0" i="0" dirty="0">
                <a:solidFill>
                  <a:srgbClr val="333333"/>
                </a:solidFill>
                <a:effectLst/>
                <a:latin typeface="-apple-system"/>
              </a:rPr>
              <a:t> is a maritime lawyer with the Department of Justice Canada in Ottawa where he provides advice to the Canadian Coast Guard, in both wet and dry shipping matters, litigious and advisory, supporting operations from coast to coast to </a:t>
            </a:r>
            <a:r>
              <a:rPr lang="en-US" b="0" i="0">
                <a:solidFill>
                  <a:srgbClr val="333333"/>
                </a:solidFill>
                <a:effectLst/>
                <a:latin typeface="-apple-system"/>
              </a:rPr>
              <a:t>coas</a:t>
            </a:r>
            <a:endParaRPr lang="en-US" b="0" i="0" dirty="0">
              <a:solidFill>
                <a:srgbClr val="333333"/>
              </a:solidFill>
              <a:effectLst/>
              <a:latin typeface="-apple-system"/>
            </a:endParaRPr>
          </a:p>
        </p:txBody>
      </p:sp>
    </p:spTree>
    <p:extLst>
      <p:ext uri="{BB962C8B-B14F-4D97-AF65-F5344CB8AC3E}">
        <p14:creationId xmlns:p14="http://schemas.microsoft.com/office/powerpoint/2010/main" val="603949748"/>
      </p:ext>
    </p:extLst>
  </p:cSld>
  <p:clrMapOvr>
    <a:masterClrMapping/>
  </p:clrMapOvr>
  <p:transition spd="slow" advClick="0" advTm="5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TotalTime>
  <Words>280</Words>
  <Application>Microsoft Office PowerPoint</Application>
  <PresentationFormat>Widescreen</PresentationFormat>
  <Paragraphs>12</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-apple-system</vt:lpstr>
      <vt:lpstr>Arial</vt:lpstr>
      <vt:lpstr>Calibri</vt:lpstr>
      <vt:lpstr>Calibri Light</vt:lpstr>
      <vt:lpstr>Office Theme</vt:lpstr>
      <vt:lpstr>Arctic Shipping</vt:lpstr>
      <vt:lpstr>Arctic Shipping</vt:lpstr>
      <vt:lpstr>Arctic Shipping</vt:lpstr>
      <vt:lpstr>Arctic Shipping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Arctic Shipping</dc:title>
  <dc:creator>Tara Bakhtiari</dc:creator>
  <cp:lastModifiedBy>Tara Bakhtiari</cp:lastModifiedBy>
  <cp:revision>1</cp:revision>
  <dcterms:created xsi:type="dcterms:W3CDTF">2023-06-07T16:47:57Z</dcterms:created>
  <dcterms:modified xsi:type="dcterms:W3CDTF">2023-06-07T16:57:03Z</dcterms:modified>
</cp:coreProperties>
</file>